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97BDBED-436D-4EF7-9797-DE725FCA55A9}" type="datetimeFigureOut">
              <a:rPr lang="es-ES" smtClean="0"/>
              <a:t>15/12/2011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A186D00-C220-4043-8444-CEA9458981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DBED-436D-4EF7-9797-DE725FCA55A9}" type="datetimeFigureOut">
              <a:rPr lang="es-ES" smtClean="0"/>
              <a:t>15/12/2011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6D00-C220-4043-8444-CEA9458981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DBED-436D-4EF7-9797-DE725FCA55A9}" type="datetimeFigureOut">
              <a:rPr lang="es-ES" smtClean="0"/>
              <a:t>15/12/2011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6D00-C220-4043-8444-CEA9458981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BEF76-FF78-4C95-9914-DCCBC55EA5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97BDBED-436D-4EF7-9797-DE725FCA55A9}" type="datetimeFigureOut">
              <a:rPr lang="es-ES" smtClean="0"/>
              <a:t>15/12/2011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6D00-C220-4043-8444-CEA9458981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97BDBED-436D-4EF7-9797-DE725FCA55A9}" type="datetimeFigureOut">
              <a:rPr lang="es-ES" smtClean="0"/>
              <a:t>15/12/2011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A186D00-C220-4043-8444-CEA9458981F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97BDBED-436D-4EF7-9797-DE725FCA55A9}" type="datetimeFigureOut">
              <a:rPr lang="es-ES" smtClean="0"/>
              <a:t>15/12/2011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A186D00-C220-4043-8444-CEA9458981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97BDBED-436D-4EF7-9797-DE725FCA55A9}" type="datetimeFigureOut">
              <a:rPr lang="es-ES" smtClean="0"/>
              <a:t>15/12/2011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A186D00-C220-4043-8444-CEA9458981F2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DBED-436D-4EF7-9797-DE725FCA55A9}" type="datetimeFigureOut">
              <a:rPr lang="es-ES" smtClean="0"/>
              <a:t>15/12/2011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6D00-C220-4043-8444-CEA9458981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97BDBED-436D-4EF7-9797-DE725FCA55A9}" type="datetimeFigureOut">
              <a:rPr lang="es-ES" smtClean="0"/>
              <a:t>15/12/2011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A186D00-C220-4043-8444-CEA9458981F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97BDBED-436D-4EF7-9797-DE725FCA55A9}" type="datetimeFigureOut">
              <a:rPr lang="es-ES" smtClean="0"/>
              <a:t>15/12/2011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A186D00-C220-4043-8444-CEA9458981F2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97BDBED-436D-4EF7-9797-DE725FCA55A9}" type="datetimeFigureOut">
              <a:rPr lang="es-ES" smtClean="0"/>
              <a:t>15/12/2011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A186D00-C220-4043-8444-CEA9458981F2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97BDBED-436D-4EF7-9797-DE725FCA55A9}" type="datetimeFigureOut">
              <a:rPr lang="es-ES" smtClean="0"/>
              <a:t>15/12/2011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A186D00-C220-4043-8444-CEA9458981F2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95GQrp8aG0&amp;feature=PlayList&amp;p=C198CF9E9AD36A60&amp;playnext_from=PL&amp;playnext=1&amp;index=89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rn8-FzPpF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HS8z4no7Bk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7"/>
          <p:cNvSpPr>
            <a:spLocks noChangeArrowheads="1"/>
          </p:cNvSpPr>
          <p:nvPr/>
        </p:nvSpPr>
        <p:spPr bwMode="auto">
          <a:xfrm>
            <a:off x="228600" y="228600"/>
            <a:ext cx="86868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3600" b="1">
                <a:latin typeface="Arial" charset="0"/>
              </a:rPr>
              <a:t>UNA POLIS DEMOCRÁTICA: ATENAS</a:t>
            </a:r>
          </a:p>
        </p:txBody>
      </p:sp>
      <p:sp>
        <p:nvSpPr>
          <p:cNvPr id="23555" name="AutoShape 11" descr="2"/>
          <p:cNvSpPr>
            <a:spLocks noChangeArrowheads="1"/>
          </p:cNvSpPr>
          <p:nvPr/>
        </p:nvSpPr>
        <p:spPr bwMode="auto">
          <a:xfrm>
            <a:off x="6629400" y="1447800"/>
            <a:ext cx="1828800" cy="1981200"/>
          </a:xfrm>
          <a:prstGeom prst="roundRect">
            <a:avLst>
              <a:gd name="adj" fmla="val 1666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8444" name="Rectangle 12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495800" cy="5410200"/>
          </a:xfrm>
        </p:spPr>
        <p:txBody>
          <a:bodyPr>
            <a:normAutofit fontScale="92500"/>
          </a:bodyPr>
          <a:lstStyle/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s-ES" sz="2800">
              <a:latin typeface="Arial" charset="0"/>
            </a:endParaRP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2800">
                <a:latin typeface="Arial" charset="0"/>
              </a:rPr>
              <a:t>ATENAS SE DEDICABA AL COMERCIO DE </a:t>
            </a:r>
            <a:r>
              <a:rPr lang="es-ES" sz="2800" b="1" u="sng">
                <a:latin typeface="Arial" charset="0"/>
              </a:rPr>
              <a:t>TRIGO, ACEITE Y VINO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2800">
                <a:latin typeface="Arial" charset="0"/>
              </a:rPr>
              <a:t>SU PODER CRECIÓ POR  SU </a:t>
            </a:r>
            <a:r>
              <a:rPr lang="es-ES" sz="2800" b="1" u="sng">
                <a:latin typeface="Arial" charset="0"/>
              </a:rPr>
              <a:t>ESCUADRA NAVAL</a:t>
            </a:r>
            <a:r>
              <a:rPr lang="es-ES" sz="2800">
                <a:latin typeface="Arial" charset="0"/>
              </a:rPr>
              <a:t> Y POR LA POSESIÓN DE LAS </a:t>
            </a:r>
            <a:r>
              <a:rPr lang="es-ES" sz="2800" b="1" u="sng">
                <a:latin typeface="Arial" charset="0"/>
              </a:rPr>
              <a:t>MINAS DE PLATA</a:t>
            </a:r>
            <a:r>
              <a:rPr lang="es-ES" sz="2800">
                <a:latin typeface="Arial" charset="0"/>
              </a:rPr>
              <a:t> DEL MONTE LAURIÓN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2800">
                <a:latin typeface="Arial" charset="0"/>
              </a:rPr>
              <a:t>ATENAS FUE PIONERA EN ADOPTAR </a:t>
            </a:r>
            <a:r>
              <a:rPr lang="es-ES" sz="2800" b="1" u="sng">
                <a:latin typeface="Arial" charset="0"/>
              </a:rPr>
              <a:t>LA DEMOCRACIA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s-ES" sz="2800" b="1" u="sng">
              <a:latin typeface="Arial" charset="0"/>
            </a:endParaRP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s-ES" sz="2800" b="1">
              <a:latin typeface="Arial" charset="0"/>
            </a:endParaRP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s-ES" sz="2800" b="1">
              <a:latin typeface="Arial" charset="0"/>
            </a:endParaRPr>
          </a:p>
        </p:txBody>
      </p:sp>
      <p:pic>
        <p:nvPicPr>
          <p:cNvPr id="1026" name="Imagen 3" descr="http://latpastrana.weebly.com/uploads/3/6/4/2/3642717/2995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638" y="38100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6"/>
          <p:cNvSpPr>
            <a:spLocks noChangeArrowheads="1"/>
          </p:cNvSpPr>
          <p:nvPr/>
        </p:nvSpPr>
        <p:spPr bwMode="auto">
          <a:xfrm>
            <a:off x="762000" y="152400"/>
            <a:ext cx="79248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4000" b="1">
                <a:latin typeface="Arial" charset="0"/>
              </a:rPr>
              <a:t>LA IIª GUERRA MÉDICA</a:t>
            </a:r>
          </a:p>
        </p:txBody>
      </p:sp>
      <p:sp>
        <p:nvSpPr>
          <p:cNvPr id="27656" name="Rectangle 8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8006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400" b="1" u="sng" smtClean="0">
                <a:latin typeface="Arial" charset="0"/>
              </a:rPr>
              <a:t>JERJES</a:t>
            </a:r>
            <a:r>
              <a:rPr lang="es-ES" sz="2400" smtClean="0">
                <a:latin typeface="Arial" charset="0"/>
              </a:rPr>
              <a:t>, EL HIJO DE DARÍO, INTENTÓ VENGAR A SU PADRE</a:t>
            </a:r>
          </a:p>
          <a:p>
            <a:pPr>
              <a:lnSpc>
                <a:spcPct val="80000"/>
              </a:lnSpc>
            </a:pPr>
            <a:r>
              <a:rPr lang="es-ES" sz="2400" smtClean="0">
                <a:latin typeface="Arial" charset="0"/>
              </a:rPr>
              <a:t>ENVÍO EMBAJADORES A LOS GRIEGOS </a:t>
            </a:r>
            <a:r>
              <a:rPr lang="es-ES" sz="2400" b="1" u="sng" smtClean="0">
                <a:latin typeface="Arial" charset="0"/>
              </a:rPr>
              <a:t>PARA QUE SE RINDIERAN</a:t>
            </a:r>
          </a:p>
          <a:p>
            <a:pPr>
              <a:lnSpc>
                <a:spcPct val="80000"/>
              </a:lnSpc>
            </a:pPr>
            <a:r>
              <a:rPr lang="es-ES" sz="2400" smtClean="0">
                <a:latin typeface="Arial" charset="0"/>
              </a:rPr>
              <a:t>LA RESPUESTA DE LOS ATENIENSES Y ESPARTANOS</a:t>
            </a:r>
            <a:r>
              <a:rPr lang="es-ES" sz="2400" b="1" u="sng" smtClean="0">
                <a:latin typeface="Arial" charset="0"/>
              </a:rPr>
              <a:t> FUE MATARLOS</a:t>
            </a:r>
          </a:p>
          <a:p>
            <a:pPr>
              <a:lnSpc>
                <a:spcPct val="80000"/>
              </a:lnSpc>
            </a:pPr>
            <a:r>
              <a:rPr lang="es-ES" sz="2400" smtClean="0">
                <a:latin typeface="Arial" charset="0"/>
              </a:rPr>
              <a:t>JERJES REUNIÓ UN EJÉRCITO DE </a:t>
            </a:r>
            <a:r>
              <a:rPr lang="es-ES" sz="2400" b="1" u="sng" smtClean="0">
                <a:latin typeface="Arial" charset="0"/>
              </a:rPr>
              <a:t>500. 000 HOMBRES</a:t>
            </a:r>
          </a:p>
          <a:p>
            <a:pPr>
              <a:lnSpc>
                <a:spcPct val="80000"/>
              </a:lnSpc>
            </a:pPr>
            <a:r>
              <a:rPr lang="es-ES" sz="2400" smtClean="0">
                <a:latin typeface="Arial" charset="0"/>
              </a:rPr>
              <a:t>EN ÉL IBAN </a:t>
            </a:r>
            <a:r>
              <a:rPr lang="es-ES" sz="2400" b="1" smtClean="0">
                <a:latin typeface="Arial" charset="0"/>
              </a:rPr>
              <a:t>“</a:t>
            </a:r>
            <a:r>
              <a:rPr lang="es-ES" sz="2400" b="1" u="sng" smtClean="0">
                <a:latin typeface="Arial" charset="0"/>
              </a:rPr>
              <a:t>LOS INMORTALES</a:t>
            </a:r>
            <a:r>
              <a:rPr lang="es-ES" sz="2400" b="1" smtClean="0">
                <a:latin typeface="Arial" charset="0"/>
              </a:rPr>
              <a:t>”</a:t>
            </a:r>
            <a:r>
              <a:rPr lang="es-ES" sz="2400" smtClean="0">
                <a:latin typeface="Arial" charset="0"/>
              </a:rPr>
              <a:t>, LA GUARDIA PERSONAL DEL SHA</a:t>
            </a:r>
          </a:p>
        </p:txBody>
      </p:sp>
      <p:pic>
        <p:nvPicPr>
          <p:cNvPr id="36869" name="Picture 11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514600"/>
            <a:ext cx="210638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762000" y="152400"/>
            <a:ext cx="79248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4000" b="1">
                <a:latin typeface="Arial" charset="0"/>
              </a:rPr>
              <a:t>LA IIª GUERRA MÉDICA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 dirty="0" smtClean="0">
                <a:latin typeface="Arial" charset="0"/>
              </a:rPr>
              <a:t>JERJES INTENTÓ PASAR EL HELESPONTO CONSTRUYENDO UN </a:t>
            </a:r>
            <a:r>
              <a:rPr lang="es-ES" sz="2400" b="1" u="sng" dirty="0" smtClean="0">
                <a:latin typeface="Arial" charset="0"/>
              </a:rPr>
              <a:t>PUENTE DE BARCAS</a:t>
            </a:r>
          </a:p>
          <a:p>
            <a:pPr>
              <a:lnSpc>
                <a:spcPct val="90000"/>
              </a:lnSpc>
            </a:pPr>
            <a:endParaRPr lang="es-ES" sz="2400" b="1" u="sng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s-ES" sz="2400" b="1" u="sng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s-ES" sz="2400" b="1" u="sng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400" dirty="0" smtClean="0">
                <a:latin typeface="Arial" charset="0"/>
              </a:rPr>
              <a:t>UNA </a:t>
            </a:r>
            <a:r>
              <a:rPr lang="es-ES" sz="2400" b="1" u="sng" dirty="0" smtClean="0">
                <a:latin typeface="Arial" charset="0"/>
              </a:rPr>
              <a:t>TORMENTA</a:t>
            </a:r>
            <a:r>
              <a:rPr lang="es-ES" sz="2400" dirty="0" smtClean="0">
                <a:latin typeface="Arial" charset="0"/>
              </a:rPr>
              <a:t> DESTRUYÓ </a:t>
            </a:r>
          </a:p>
          <a:p>
            <a:pPr>
              <a:lnSpc>
                <a:spcPct val="90000"/>
              </a:lnSpc>
            </a:pPr>
            <a:r>
              <a:rPr lang="es-ES" sz="2400" dirty="0" smtClean="0">
                <a:latin typeface="Arial" charset="0"/>
              </a:rPr>
              <a:t>EL PUENTE. JERJES HIZO </a:t>
            </a:r>
          </a:p>
          <a:p>
            <a:pPr>
              <a:lnSpc>
                <a:spcPct val="90000"/>
              </a:lnSpc>
            </a:pPr>
            <a:r>
              <a:rPr lang="es-ES" sz="2400" dirty="0" smtClean="0">
                <a:latin typeface="Arial" charset="0"/>
              </a:rPr>
              <a:t>DAR MIL LATIGAZOS AL MAR</a:t>
            </a:r>
          </a:p>
          <a:p>
            <a:pPr>
              <a:lnSpc>
                <a:spcPct val="90000"/>
              </a:lnSpc>
            </a:pPr>
            <a:endParaRPr lang="es-ES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400" dirty="0" smtClean="0">
                <a:latin typeface="Arial" charset="0"/>
              </a:rPr>
              <a:t>PARA EVITAR EL MONTE ATHOS </a:t>
            </a:r>
            <a:r>
              <a:rPr lang="es-ES" sz="2400" b="1" u="sng" dirty="0" smtClean="0">
                <a:latin typeface="Arial" charset="0"/>
              </a:rPr>
              <a:t>CONSTRUYERON UN CANAL</a:t>
            </a:r>
            <a:r>
              <a:rPr lang="es-ES" sz="2400" dirty="0" smtClean="0">
                <a:latin typeface="Arial" charset="0"/>
              </a:rPr>
              <a:t> PARA QUE LA FLOTA PERSA LES ACOMPAÑASE</a:t>
            </a:r>
          </a:p>
        </p:txBody>
      </p:sp>
      <p:pic>
        <p:nvPicPr>
          <p:cNvPr id="37892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362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839200" cy="38862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sz="2800" dirty="0" smtClean="0">
                <a:latin typeface="Arial" charset="0"/>
              </a:rPr>
              <a:t>300 ESPARTANOS AL MANDO DE SU REY  </a:t>
            </a:r>
            <a:r>
              <a:rPr lang="es-ES" sz="2800" b="1" u="sng" dirty="0" smtClean="0">
                <a:latin typeface="Arial" charset="0"/>
              </a:rPr>
              <a:t>LEÓNIDAS</a:t>
            </a:r>
            <a:r>
              <a:rPr lang="es-ES" sz="2800" dirty="0" smtClean="0">
                <a:latin typeface="Arial" charset="0"/>
              </a:rPr>
              <a:t> Y 1100 DE OTROS GRIEGOS </a:t>
            </a:r>
          </a:p>
          <a:p>
            <a:pPr algn="just">
              <a:lnSpc>
                <a:spcPct val="90000"/>
              </a:lnSpc>
            </a:pPr>
            <a:endParaRPr lang="es-ES" sz="2800" dirty="0" smtClean="0"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es-ES" sz="2800" dirty="0" smtClean="0">
                <a:latin typeface="Arial" charset="0"/>
              </a:rPr>
              <a:t>PRESENTARON BATALLA EN EL DESFILADERO DE </a:t>
            </a:r>
            <a:r>
              <a:rPr lang="es-ES" sz="2800" b="1" u="sng" dirty="0" smtClean="0">
                <a:latin typeface="Arial" charset="0"/>
              </a:rPr>
              <a:t>LAS TERMÓPILAS</a:t>
            </a:r>
          </a:p>
          <a:p>
            <a:pPr algn="just">
              <a:lnSpc>
                <a:spcPct val="90000"/>
              </a:lnSpc>
            </a:pPr>
            <a:endParaRPr lang="es-ES" sz="2800" b="1" u="sng" dirty="0" smtClean="0"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es-ES" sz="2800" dirty="0" smtClean="0">
                <a:latin typeface="Arial" charset="0"/>
              </a:rPr>
              <a:t>DURANTE </a:t>
            </a:r>
            <a:r>
              <a:rPr lang="es-ES" sz="2800" b="1" u="sng" dirty="0" smtClean="0">
                <a:latin typeface="Arial" charset="0"/>
              </a:rPr>
              <a:t>TRES DÍAS</a:t>
            </a:r>
            <a:r>
              <a:rPr lang="es-ES" sz="2800" dirty="0" smtClean="0">
                <a:latin typeface="Arial" charset="0"/>
              </a:rPr>
              <a:t> DE BATALLA, LOS PERSAS NO PUDIERON DERROTARLES</a:t>
            </a:r>
          </a:p>
        </p:txBody>
      </p:sp>
      <p:sp>
        <p:nvSpPr>
          <p:cNvPr id="38915" name="AutoShape 4"/>
          <p:cNvSpPr>
            <a:spLocks noChangeArrowheads="1"/>
          </p:cNvSpPr>
          <p:nvPr/>
        </p:nvSpPr>
        <p:spPr bwMode="auto">
          <a:xfrm>
            <a:off x="609600" y="228600"/>
            <a:ext cx="79248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4000" b="1">
                <a:latin typeface="Arial" charset="0"/>
              </a:rPr>
              <a:t>LA IIª GUERRA MÉDICA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6934200" cy="5638800"/>
          </a:xfrm>
        </p:spPr>
        <p:txBody>
          <a:bodyPr/>
          <a:lstStyle/>
          <a:p>
            <a:r>
              <a:rPr lang="es-ES" sz="2800" dirty="0" smtClean="0">
                <a:latin typeface="Arial" charset="0"/>
              </a:rPr>
              <a:t>PERO UN PASTOR LLAMADO EFIALTES INDICÓ A LOS PERSAS </a:t>
            </a:r>
            <a:r>
              <a:rPr lang="es-ES" sz="2800" b="1" u="sng" dirty="0" smtClean="0">
                <a:latin typeface="Arial" charset="0"/>
              </a:rPr>
              <a:t>UN SENDERO</a:t>
            </a:r>
            <a:r>
              <a:rPr lang="es-ES" sz="2800" dirty="0" smtClean="0">
                <a:latin typeface="Arial" charset="0"/>
              </a:rPr>
              <a:t> POR EL QUE PODER ATACAR A LOS GRIEGOS POR LA ESPALDA</a:t>
            </a:r>
          </a:p>
          <a:p>
            <a:endParaRPr lang="es-ES" sz="2800" dirty="0" smtClean="0">
              <a:latin typeface="Arial" charset="0"/>
            </a:endParaRPr>
          </a:p>
          <a:p>
            <a:r>
              <a:rPr lang="es-ES" sz="2800" dirty="0" smtClean="0">
                <a:latin typeface="Arial" charset="0"/>
              </a:rPr>
              <a:t>LEÓNIDAS Y SUS SOLDADOS DECIDIERON </a:t>
            </a:r>
            <a:r>
              <a:rPr lang="es-ES" sz="2800" b="1" u="sng" dirty="0" smtClean="0">
                <a:latin typeface="Arial" charset="0"/>
              </a:rPr>
              <a:t>SEGUIR COMBATIENDO</a:t>
            </a:r>
            <a:r>
              <a:rPr lang="es-ES" sz="2800" dirty="0" smtClean="0">
                <a:latin typeface="Arial" charset="0"/>
              </a:rPr>
              <a:t> Y NO RETIRARSE</a:t>
            </a:r>
          </a:p>
          <a:p>
            <a:endParaRPr lang="es-ES" sz="2800" b="1" u="sng" dirty="0" smtClean="0">
              <a:latin typeface="Arial" charset="0"/>
            </a:endParaRPr>
          </a:p>
          <a:p>
            <a:r>
              <a:rPr lang="es-ES" sz="2800" b="1" u="sng" dirty="0" smtClean="0">
                <a:latin typeface="Arial" charset="0"/>
              </a:rPr>
              <a:t>TODOS MURIERON LUCHANDO</a:t>
            </a:r>
          </a:p>
          <a:p>
            <a:pPr>
              <a:buFont typeface="Wingdings" pitchFamily="2" charset="2"/>
              <a:buNone/>
            </a:pPr>
            <a:endParaRPr lang="es-ES" sz="2400" dirty="0" smtClean="0"/>
          </a:p>
        </p:txBody>
      </p:sp>
      <p:sp>
        <p:nvSpPr>
          <p:cNvPr id="39939" name="AutoShape 4"/>
          <p:cNvSpPr>
            <a:spLocks noChangeArrowheads="1"/>
          </p:cNvSpPr>
          <p:nvPr/>
        </p:nvSpPr>
        <p:spPr bwMode="auto">
          <a:xfrm>
            <a:off x="609600" y="228600"/>
            <a:ext cx="79248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4000" b="1">
                <a:latin typeface="Arial" charset="0"/>
              </a:rPr>
              <a:t>LA IIª GUERRA MÉDICA</a:t>
            </a:r>
          </a:p>
        </p:txBody>
      </p:sp>
      <p:pic>
        <p:nvPicPr>
          <p:cNvPr id="39940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133600"/>
            <a:ext cx="1752600" cy="260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34290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400" smtClean="0">
                <a:latin typeface="Arial" charset="0"/>
              </a:rPr>
              <a:t>LA RESISTENCIA DE LAS TERMÓPILAS DIO TIEMPO A QUE LOS ATENIENSES </a:t>
            </a:r>
            <a:r>
              <a:rPr lang="es-ES" sz="2400" b="1" u="sng" smtClean="0">
                <a:latin typeface="Arial" charset="0"/>
              </a:rPr>
              <a:t>PREPARARAN SU ESCUADRA</a:t>
            </a:r>
          </a:p>
          <a:p>
            <a:pPr>
              <a:lnSpc>
                <a:spcPct val="80000"/>
              </a:lnSpc>
            </a:pPr>
            <a:r>
              <a:rPr lang="es-ES" sz="2400" smtClean="0">
                <a:latin typeface="Arial" charset="0"/>
              </a:rPr>
              <a:t>ATRAJERON A LA FLOTA PERSA A LAS ESTRECHAS AGUAS DE </a:t>
            </a:r>
            <a:r>
              <a:rPr lang="es-ES" sz="2400" b="1" u="sng" smtClean="0">
                <a:latin typeface="Arial" charset="0"/>
              </a:rPr>
              <a:t>SALAMINA</a:t>
            </a:r>
            <a:r>
              <a:rPr lang="es-ES" sz="2400" smtClean="0">
                <a:latin typeface="Arial" charset="0"/>
              </a:rPr>
              <a:t> Y LA ANIQUILARON</a:t>
            </a:r>
          </a:p>
          <a:p>
            <a:pPr>
              <a:lnSpc>
                <a:spcPct val="80000"/>
              </a:lnSpc>
            </a:pPr>
            <a:r>
              <a:rPr lang="es-ES" sz="2400" smtClean="0">
                <a:latin typeface="Arial" charset="0"/>
              </a:rPr>
              <a:t>DESPUÉS DERROTARON AL EJÉRCITO PERSA EN </a:t>
            </a:r>
            <a:r>
              <a:rPr lang="es-ES" sz="2400" b="1" u="sng" smtClean="0">
                <a:latin typeface="Arial" charset="0"/>
              </a:rPr>
              <a:t>PLATEA</a:t>
            </a:r>
            <a:r>
              <a:rPr lang="es-ES" sz="2400" smtClean="0"/>
              <a:t> </a:t>
            </a:r>
          </a:p>
        </p:txBody>
      </p:sp>
      <p:sp>
        <p:nvSpPr>
          <p:cNvPr id="40963" name="AutoShape 4"/>
          <p:cNvSpPr>
            <a:spLocks noChangeArrowheads="1"/>
          </p:cNvSpPr>
          <p:nvPr/>
        </p:nvSpPr>
        <p:spPr bwMode="auto">
          <a:xfrm>
            <a:off x="609600" y="228600"/>
            <a:ext cx="79248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4000" b="1">
                <a:latin typeface="Arial" charset="0"/>
              </a:rPr>
              <a:t>LA IIª GUERRA MÉDICA</a:t>
            </a:r>
          </a:p>
        </p:txBody>
      </p:sp>
      <p:pic>
        <p:nvPicPr>
          <p:cNvPr id="40964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81200"/>
            <a:ext cx="4419600" cy="31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610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 dirty="0" smtClean="0">
                <a:latin typeface="Arial" charset="0"/>
              </a:rPr>
              <a:t>TRAS LA VICTORIA ANTE LOS PERSAS, EL TRIUNFO LO ACAPARÓ </a:t>
            </a:r>
            <a:r>
              <a:rPr lang="es-ES" sz="2400" b="1" u="sng" dirty="0" smtClean="0">
                <a:latin typeface="Arial" charset="0"/>
              </a:rPr>
              <a:t>ATENAS</a:t>
            </a:r>
          </a:p>
          <a:p>
            <a:pPr>
              <a:lnSpc>
                <a:spcPct val="90000"/>
              </a:lnSpc>
            </a:pPr>
            <a:endParaRPr lang="es-ES" sz="2400" b="1" u="sng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400" dirty="0" smtClean="0">
                <a:latin typeface="Arial" charset="0"/>
              </a:rPr>
              <a:t>SE CREÓ LA </a:t>
            </a:r>
            <a:r>
              <a:rPr lang="es-ES" sz="2400" b="1" u="sng" dirty="0" smtClean="0">
                <a:latin typeface="Arial" charset="0"/>
              </a:rPr>
              <a:t>LIGA DE DELOS</a:t>
            </a:r>
          </a:p>
          <a:p>
            <a:pPr>
              <a:lnSpc>
                <a:spcPct val="90000"/>
              </a:lnSpc>
            </a:pPr>
            <a:endParaRPr lang="es-ES" sz="2400" b="1" u="sng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400" dirty="0" smtClean="0">
                <a:latin typeface="Arial" charset="0"/>
              </a:rPr>
              <a:t>LA MISIÓN DE LA LIGA ERA </a:t>
            </a:r>
            <a:r>
              <a:rPr lang="es-ES" sz="2400" b="1" u="sng" dirty="0" smtClean="0">
                <a:latin typeface="Arial" charset="0"/>
              </a:rPr>
              <a:t>PROTEGER A LOS GRIEGOS</a:t>
            </a:r>
            <a:r>
              <a:rPr lang="es-ES" sz="2400" dirty="0" smtClean="0">
                <a:latin typeface="Arial" charset="0"/>
              </a:rPr>
              <a:t> DE LOS PERSAS</a:t>
            </a:r>
          </a:p>
          <a:p>
            <a:pPr>
              <a:lnSpc>
                <a:spcPct val="90000"/>
              </a:lnSpc>
            </a:pPr>
            <a:endParaRPr lang="es-ES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400" dirty="0" smtClean="0">
                <a:latin typeface="Arial" charset="0"/>
              </a:rPr>
              <a:t>PERO ATENAS DESVIÓ EL DINERO DE LA LIGA PARA </a:t>
            </a:r>
            <a:r>
              <a:rPr lang="es-ES" sz="2400" b="1" u="sng" dirty="0" smtClean="0">
                <a:latin typeface="Arial" charset="0"/>
              </a:rPr>
              <a:t>ENRIQUECERSE</a:t>
            </a:r>
          </a:p>
        </p:txBody>
      </p:sp>
      <p:sp>
        <p:nvSpPr>
          <p:cNvPr id="41987" name="AutoShape 4"/>
          <p:cNvSpPr>
            <a:spLocks noChangeArrowheads="1"/>
          </p:cNvSpPr>
          <p:nvPr/>
        </p:nvSpPr>
        <p:spPr bwMode="auto">
          <a:xfrm>
            <a:off x="609600" y="228600"/>
            <a:ext cx="79248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4000" b="1">
                <a:latin typeface="Arial" charset="0"/>
              </a:rPr>
              <a:t>HEGEMONÍA DE ATENAS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38100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400" smtClean="0">
                <a:latin typeface="Arial" charset="0"/>
              </a:rPr>
              <a:t>MUCHAS POLIS GRIEGAS, INDIGNADAS CON ATENAS, </a:t>
            </a:r>
            <a:r>
              <a:rPr lang="es-ES" sz="2400" b="1" u="sng" smtClean="0">
                <a:latin typeface="Arial" charset="0"/>
              </a:rPr>
              <a:t>SE UNIERON CON ESPARTA</a:t>
            </a:r>
            <a:r>
              <a:rPr lang="es-ES" sz="2400" smtClean="0">
                <a:latin typeface="Arial" charset="0"/>
              </a:rPr>
              <a:t> PARA COMBATIR</a:t>
            </a:r>
          </a:p>
          <a:p>
            <a:pPr>
              <a:lnSpc>
                <a:spcPct val="80000"/>
              </a:lnSpc>
            </a:pPr>
            <a:r>
              <a:rPr lang="es-ES" sz="2400" smtClean="0">
                <a:latin typeface="Arial" charset="0"/>
              </a:rPr>
              <a:t>LA GUERRA FUE </a:t>
            </a:r>
            <a:r>
              <a:rPr lang="es-ES" sz="2400" b="1" u="sng" smtClean="0">
                <a:latin typeface="Arial" charset="0"/>
              </a:rPr>
              <a:t>DESTRUCTIVA Y CRUEL</a:t>
            </a:r>
            <a:r>
              <a:rPr lang="es-ES" sz="2400" smtClean="0">
                <a:latin typeface="Arial" charset="0"/>
              </a:rPr>
              <a:t>, ACABANDO CON LA ECONOMÍA GRIEGA</a:t>
            </a:r>
          </a:p>
          <a:p>
            <a:pPr>
              <a:lnSpc>
                <a:spcPct val="80000"/>
              </a:lnSpc>
            </a:pPr>
            <a:r>
              <a:rPr lang="es-ES" sz="2400" b="1" u="sng" smtClean="0">
                <a:latin typeface="Arial" charset="0"/>
              </a:rPr>
              <a:t>LA VENCEDORA FUE ESPARTA</a:t>
            </a:r>
            <a:r>
              <a:rPr lang="es-ES" sz="2400" smtClean="0">
                <a:latin typeface="Arial" charset="0"/>
              </a:rPr>
              <a:t>, PERO GRECIA </a:t>
            </a:r>
            <a:r>
              <a:rPr lang="es-ES" sz="2400" b="1" u="sng" smtClean="0">
                <a:latin typeface="Arial" charset="0"/>
              </a:rPr>
              <a:t>NUNCA VOLVIÓ A RECUPERARSE</a:t>
            </a:r>
          </a:p>
        </p:txBody>
      </p:sp>
      <p:sp>
        <p:nvSpPr>
          <p:cNvPr id="43011" name="AutoShape 5"/>
          <p:cNvSpPr>
            <a:spLocks noChangeArrowheads="1"/>
          </p:cNvSpPr>
          <p:nvPr/>
        </p:nvSpPr>
        <p:spPr bwMode="auto">
          <a:xfrm>
            <a:off x="228600" y="228600"/>
            <a:ext cx="87630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4000" b="1">
                <a:latin typeface="Arial" charset="0"/>
              </a:rPr>
              <a:t>LAS GUERRAS DEL PELOPONESO</a:t>
            </a:r>
          </a:p>
        </p:txBody>
      </p:sp>
      <p:pic>
        <p:nvPicPr>
          <p:cNvPr id="43012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514600"/>
            <a:ext cx="3352800" cy="273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9800"/>
            <a:ext cx="86868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800" dirty="0" smtClean="0">
                <a:latin typeface="Arial" charset="0"/>
              </a:rPr>
              <a:t>MACEDONIA ERA UN </a:t>
            </a:r>
            <a:r>
              <a:rPr lang="es-ES" sz="2800" b="1" u="sng" dirty="0" smtClean="0">
                <a:latin typeface="Arial" charset="0"/>
              </a:rPr>
              <a:t>REINO DEL NORTE DE GRECIA</a:t>
            </a:r>
            <a:r>
              <a:rPr lang="es-ES" sz="2800" dirty="0" smtClean="0">
                <a:latin typeface="Arial" charset="0"/>
              </a:rPr>
              <a:t> ALGO ATRASADO</a:t>
            </a:r>
          </a:p>
          <a:p>
            <a:pPr>
              <a:lnSpc>
                <a:spcPct val="80000"/>
              </a:lnSpc>
            </a:pPr>
            <a:endParaRPr lang="es-ES" sz="28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s-ES" sz="2800" b="1" u="sng" dirty="0" smtClean="0">
                <a:latin typeface="Arial" charset="0"/>
              </a:rPr>
              <a:t>NO PARTICIPÓ</a:t>
            </a:r>
            <a:r>
              <a:rPr lang="es-ES" sz="2800" dirty="0" smtClean="0">
                <a:latin typeface="Arial" charset="0"/>
              </a:rPr>
              <a:t> EN LAS GUERRAS DEL PELOPONESO</a:t>
            </a:r>
          </a:p>
          <a:p>
            <a:pPr>
              <a:lnSpc>
                <a:spcPct val="80000"/>
              </a:lnSpc>
            </a:pPr>
            <a:endParaRPr lang="es-ES" sz="28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s-ES" sz="2800" dirty="0" smtClean="0">
                <a:latin typeface="Arial" charset="0"/>
              </a:rPr>
              <a:t>APROVECHÓ LA DEBILIDAD DE LAS POLIS </a:t>
            </a:r>
            <a:r>
              <a:rPr lang="es-ES" sz="2800" b="1" u="sng" dirty="0" smtClean="0">
                <a:latin typeface="Arial" charset="0"/>
              </a:rPr>
              <a:t>PARA CONQUISTARLAS</a:t>
            </a:r>
            <a:r>
              <a:rPr lang="es-ES" sz="2800" dirty="0" smtClean="0">
                <a:latin typeface="Arial" charset="0"/>
              </a:rPr>
              <a:t> (FILIPO II)</a:t>
            </a:r>
          </a:p>
          <a:p>
            <a:pPr>
              <a:lnSpc>
                <a:spcPct val="80000"/>
              </a:lnSpc>
            </a:pPr>
            <a:endParaRPr lang="es-ES" sz="28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s-ES" sz="2800" dirty="0" smtClean="0">
                <a:latin typeface="Arial" charset="0"/>
              </a:rPr>
              <a:t>POR PRIMERA VEZ, GRECIA </a:t>
            </a:r>
            <a:r>
              <a:rPr lang="es-ES" sz="2800" b="1" u="sng" dirty="0" smtClean="0">
                <a:latin typeface="Arial" charset="0"/>
              </a:rPr>
              <a:t>ESTABA UNIDA</a:t>
            </a:r>
          </a:p>
        </p:txBody>
      </p:sp>
      <p:sp>
        <p:nvSpPr>
          <p:cNvPr id="44035" name="AutoShape 4"/>
          <p:cNvSpPr>
            <a:spLocks noChangeArrowheads="1"/>
          </p:cNvSpPr>
          <p:nvPr/>
        </p:nvSpPr>
        <p:spPr bwMode="auto">
          <a:xfrm>
            <a:off x="228600" y="228600"/>
            <a:ext cx="87630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4000" b="1">
                <a:latin typeface="Arial" charset="0"/>
              </a:rPr>
              <a:t>4. </a:t>
            </a:r>
            <a:r>
              <a:rPr lang="es-ES" sz="3200" b="1">
                <a:latin typeface="Arial" charset="0"/>
              </a:rPr>
              <a:t>ALEJANDRO MAGNO Y EL HELENISMO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95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 smtClean="0">
                <a:latin typeface="Arial" charset="0"/>
              </a:rPr>
              <a:t>ALEJANDRO MAGNO UTILIZÓ TODAS LAS FUERZAS DE GRECIA PARA CONQUISTAR </a:t>
            </a:r>
            <a:r>
              <a:rPr lang="es-ES" sz="2400" b="1" u="sng" smtClean="0">
                <a:latin typeface="Arial" charset="0"/>
              </a:rPr>
              <a:t>EL IMPERIO PERSA</a:t>
            </a:r>
          </a:p>
          <a:p>
            <a:pPr>
              <a:lnSpc>
                <a:spcPct val="90000"/>
              </a:lnSpc>
            </a:pPr>
            <a:r>
              <a:rPr lang="es-ES" sz="2400" smtClean="0">
                <a:latin typeface="Arial" charset="0"/>
              </a:rPr>
              <a:t>ALEJANDRO TENÍA UNA NUEVA TÁCTICA MILITAR, </a:t>
            </a:r>
            <a:r>
              <a:rPr lang="es-ES" sz="2400" b="1" u="sng" smtClean="0">
                <a:latin typeface="Arial" charset="0"/>
              </a:rPr>
              <a:t>LA FALANGE</a:t>
            </a:r>
          </a:p>
          <a:p>
            <a:pPr>
              <a:lnSpc>
                <a:spcPct val="90000"/>
              </a:lnSpc>
            </a:pPr>
            <a:r>
              <a:rPr lang="es-ES" sz="2400" smtClean="0">
                <a:latin typeface="Arial" charset="0"/>
              </a:rPr>
              <a:t>DERROTÓ A LOS PERSAS EN LAS </a:t>
            </a:r>
            <a:r>
              <a:rPr lang="es-ES" sz="2400" b="1" u="sng" smtClean="0">
                <a:latin typeface="Arial" charset="0"/>
              </a:rPr>
              <a:t>BATALLAS DE ISSOS Y GAUGAMELA</a:t>
            </a:r>
          </a:p>
          <a:p>
            <a:pPr>
              <a:lnSpc>
                <a:spcPct val="90000"/>
              </a:lnSpc>
            </a:pPr>
            <a:r>
              <a:rPr lang="es-ES" sz="2400" smtClean="0">
                <a:latin typeface="Arial" charset="0"/>
              </a:rPr>
              <a:t>SU IMPERIO SE EXTENDIÓ </a:t>
            </a:r>
            <a:r>
              <a:rPr lang="es-ES" sz="2400" b="1" u="sng" smtClean="0">
                <a:latin typeface="Arial" charset="0"/>
              </a:rPr>
              <a:t>DESDE EGIPTO A AFGANISTÁN Y EL NORTE DE LA INDIA</a:t>
            </a:r>
          </a:p>
        </p:txBody>
      </p:sp>
      <p:sp>
        <p:nvSpPr>
          <p:cNvPr id="45059" name="AutoShape 4"/>
          <p:cNvSpPr>
            <a:spLocks noChangeArrowheads="1"/>
          </p:cNvSpPr>
          <p:nvPr/>
        </p:nvSpPr>
        <p:spPr bwMode="auto">
          <a:xfrm>
            <a:off x="381000" y="228600"/>
            <a:ext cx="87630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3200" b="1">
                <a:latin typeface="Arial" charset="0"/>
              </a:rPr>
              <a:t>ALEJANDRO MAGNO CONQUISTA PERSIA</a:t>
            </a:r>
          </a:p>
        </p:txBody>
      </p:sp>
      <p:sp>
        <p:nvSpPr>
          <p:cNvPr id="45060" name="AutoShape 5" descr="alejandromagno"/>
          <p:cNvSpPr>
            <a:spLocks noChangeArrowheads="1"/>
          </p:cNvSpPr>
          <p:nvPr/>
        </p:nvSpPr>
        <p:spPr bwMode="auto">
          <a:xfrm>
            <a:off x="4953000" y="1600200"/>
            <a:ext cx="3962400" cy="4267200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0182" name="AutoShape 6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6553200" y="6019800"/>
            <a:ext cx="609600" cy="609600"/>
          </a:xfrm>
          <a:prstGeom prst="actionButtonMovie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  <p:bldP spid="501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AutoShape 5"/>
          <p:cNvSpPr>
            <a:spLocks noChangeArrowheads="1"/>
          </p:cNvSpPr>
          <p:nvPr/>
        </p:nvSpPr>
        <p:spPr bwMode="auto">
          <a:xfrm>
            <a:off x="0" y="0"/>
            <a:ext cx="73914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800" b="1" dirty="0">
                <a:latin typeface="Arial" charset="0"/>
              </a:rPr>
              <a:t>LA FALANGE </a:t>
            </a:r>
            <a:r>
              <a:rPr lang="es-ES" sz="2800" b="1" dirty="0" smtClean="0">
                <a:latin typeface="Arial" charset="0"/>
              </a:rPr>
              <a:t>MACEDÓNICA </a:t>
            </a:r>
          </a:p>
          <a:p>
            <a:pPr algn="ctr"/>
            <a:r>
              <a:rPr lang="es-ES" sz="2800" b="1" dirty="0" smtClean="0">
                <a:latin typeface="Arial" charset="0"/>
              </a:rPr>
              <a:t>Y EL IMPERIO DE ALEJANDRO MAGNO</a:t>
            </a:r>
            <a:endParaRPr lang="es-ES" sz="2800" b="1" dirty="0">
              <a:latin typeface="Arial" charset="0"/>
            </a:endParaRPr>
          </a:p>
        </p:txBody>
      </p:sp>
      <p:pic>
        <p:nvPicPr>
          <p:cNvPr id="5" name="Picture 5" descr="impe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814647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4" descr="fal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76400"/>
            <a:ext cx="3429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7" name="AutoShape 21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</a:ln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s-ES" sz="3600">
                <a:solidFill>
                  <a:schemeClr val="tx1"/>
                </a:solidFill>
                <a:effectLst/>
                <a:latin typeface="Arial" charset="0"/>
              </a:rPr>
              <a:t>UNA POLIS DEMOCRÁTICA: ATENAS</a:t>
            </a:r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19600" cy="5029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 smtClean="0">
                <a:latin typeface="Arial" charset="0"/>
              </a:rPr>
              <a:t>LA DEMOCRACIA ATENIENSE FUE EL</a:t>
            </a:r>
            <a:r>
              <a:rPr lang="es-ES" sz="2400" b="1" u="sng" smtClean="0">
                <a:latin typeface="Arial" charset="0"/>
              </a:rPr>
              <a:t> PRECEDENTE DE LAS DEMOCRACIAS ACTUALES </a:t>
            </a:r>
          </a:p>
          <a:p>
            <a:pPr>
              <a:lnSpc>
                <a:spcPct val="90000"/>
              </a:lnSpc>
            </a:pPr>
            <a:r>
              <a:rPr lang="es-ES" sz="2400" smtClean="0">
                <a:latin typeface="Arial" charset="0"/>
              </a:rPr>
              <a:t>DEMOCRACIA SIGNIFICA</a:t>
            </a:r>
            <a:r>
              <a:rPr lang="es-ES" sz="2400" b="1" u="sng" smtClean="0">
                <a:latin typeface="Arial" charset="0"/>
              </a:rPr>
              <a:t> (PODER DEL PUEBLO)</a:t>
            </a:r>
          </a:p>
          <a:p>
            <a:pPr>
              <a:lnSpc>
                <a:spcPct val="90000"/>
              </a:lnSpc>
            </a:pPr>
            <a:r>
              <a:rPr lang="es-ES" sz="2400" smtClean="0">
                <a:latin typeface="Arial" charset="0"/>
              </a:rPr>
              <a:t>PERO </a:t>
            </a:r>
            <a:r>
              <a:rPr lang="es-ES" sz="2400" b="1" u="sng" smtClean="0">
                <a:latin typeface="Arial" charset="0"/>
              </a:rPr>
              <a:t>NO </a:t>
            </a:r>
            <a:r>
              <a:rPr lang="es-ES" sz="2400" smtClean="0">
                <a:latin typeface="Arial" charset="0"/>
              </a:rPr>
              <a:t>ERA UN SISTEMA EN EL QUE TODOS PODÍAN</a:t>
            </a:r>
            <a:r>
              <a:rPr lang="es-ES" sz="2400" b="1" u="sng" smtClean="0">
                <a:latin typeface="Arial" charset="0"/>
              </a:rPr>
              <a:t> PARTICIPAR</a:t>
            </a:r>
          </a:p>
          <a:p>
            <a:pPr>
              <a:lnSpc>
                <a:spcPct val="90000"/>
              </a:lnSpc>
            </a:pPr>
            <a:r>
              <a:rPr lang="es-ES" sz="2400" b="1" u="sng" smtClean="0">
                <a:latin typeface="Arial" charset="0"/>
              </a:rPr>
              <a:t>SÓLO LOS CIUDADANOS PODÍAN VOTAR Y SER ELEGIDOS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400" b="1" u="sng" smtClean="0">
              <a:latin typeface="Arial" charset="0"/>
            </a:endParaRPr>
          </a:p>
        </p:txBody>
      </p:sp>
      <p:sp>
        <p:nvSpPr>
          <p:cNvPr id="25604" name="AutoShape 30" descr="1"/>
          <p:cNvSpPr>
            <a:spLocks noChangeArrowheads="1"/>
          </p:cNvSpPr>
          <p:nvPr/>
        </p:nvSpPr>
        <p:spPr bwMode="auto">
          <a:xfrm>
            <a:off x="4191000" y="2057400"/>
            <a:ext cx="4800600" cy="3429000"/>
          </a:xfrm>
          <a:prstGeom prst="roundRect">
            <a:avLst>
              <a:gd name="adj" fmla="val 1666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648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 smtClean="0">
                <a:latin typeface="Arial" charset="0"/>
              </a:rPr>
              <a:t>ALEJANDRO MAGNO MURIÓ A LA EDAD DE </a:t>
            </a:r>
            <a:r>
              <a:rPr lang="es-ES" sz="2400" b="1" u="sng" smtClean="0">
                <a:latin typeface="Arial" charset="0"/>
              </a:rPr>
              <a:t>33 AÑOS</a:t>
            </a:r>
          </a:p>
          <a:p>
            <a:pPr>
              <a:lnSpc>
                <a:spcPct val="90000"/>
              </a:lnSpc>
            </a:pPr>
            <a:r>
              <a:rPr lang="es-ES" sz="2400" smtClean="0">
                <a:latin typeface="Arial" charset="0"/>
              </a:rPr>
              <a:t>HABÍA FUNDADO </a:t>
            </a:r>
            <a:r>
              <a:rPr lang="es-ES" sz="2400" b="1" u="sng" smtClean="0">
                <a:latin typeface="Arial" charset="0"/>
              </a:rPr>
              <a:t>MUCHAS CIUDADES</a:t>
            </a:r>
            <a:r>
              <a:rPr lang="es-ES" sz="2400" smtClean="0">
                <a:latin typeface="Arial" charset="0"/>
              </a:rPr>
              <a:t> CON COLONOS GRIEGOS EN ASIA</a:t>
            </a:r>
          </a:p>
          <a:p>
            <a:pPr>
              <a:lnSpc>
                <a:spcPct val="90000"/>
              </a:lnSpc>
            </a:pPr>
            <a:r>
              <a:rPr lang="es-ES" sz="2400" smtClean="0">
                <a:latin typeface="Arial" charset="0"/>
              </a:rPr>
              <a:t>LA CULTURA GRIEGA </a:t>
            </a:r>
            <a:r>
              <a:rPr lang="es-ES" sz="2400" b="1" u="sng" smtClean="0">
                <a:latin typeface="Arial" charset="0"/>
              </a:rPr>
              <a:t>SE DIFUNDIÓ</a:t>
            </a:r>
            <a:r>
              <a:rPr lang="es-ES" sz="2400" smtClean="0">
                <a:latin typeface="Arial" charset="0"/>
              </a:rPr>
              <a:t> POR ORIENTE</a:t>
            </a:r>
          </a:p>
          <a:p>
            <a:pPr>
              <a:lnSpc>
                <a:spcPct val="90000"/>
              </a:lnSpc>
            </a:pPr>
            <a:r>
              <a:rPr lang="es-ES" sz="2400" smtClean="0">
                <a:latin typeface="Arial" charset="0"/>
              </a:rPr>
              <a:t>SUS GENERALES SE </a:t>
            </a:r>
            <a:r>
              <a:rPr lang="es-ES" sz="2400" b="1" u="sng" smtClean="0">
                <a:latin typeface="Arial" charset="0"/>
              </a:rPr>
              <a:t>DIVIDIERON EL IMPERIO</a:t>
            </a:r>
            <a:r>
              <a:rPr lang="es-ES" sz="2400" smtClean="0">
                <a:latin typeface="Arial" charset="0"/>
              </a:rPr>
              <a:t> Y CREARON REINOS CONOCIDOS COMO LAS </a:t>
            </a:r>
            <a:r>
              <a:rPr lang="es-ES" sz="2400" b="1" u="sng" smtClean="0">
                <a:latin typeface="Arial" charset="0"/>
              </a:rPr>
              <a:t>MONARQUÍAS HELENÍSTICAS</a:t>
            </a:r>
          </a:p>
        </p:txBody>
      </p:sp>
      <p:sp>
        <p:nvSpPr>
          <p:cNvPr id="48131" name="AutoShape 4"/>
          <p:cNvSpPr>
            <a:spLocks noChangeArrowheads="1"/>
          </p:cNvSpPr>
          <p:nvPr/>
        </p:nvSpPr>
        <p:spPr bwMode="auto">
          <a:xfrm>
            <a:off x="381000" y="228600"/>
            <a:ext cx="87630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3200" b="1">
                <a:latin typeface="Arial" charset="0"/>
              </a:rPr>
              <a:t>EL IMPERIO DESPUÉS DE LA MUERTE DE</a:t>
            </a:r>
          </a:p>
          <a:p>
            <a:pPr algn="ctr"/>
            <a:r>
              <a:rPr lang="es-ES" sz="3200" b="1">
                <a:latin typeface="Arial" charset="0"/>
              </a:rPr>
              <a:t>ALEJANDRO MAGNO</a:t>
            </a:r>
          </a:p>
        </p:txBody>
      </p:sp>
      <p:sp>
        <p:nvSpPr>
          <p:cNvPr id="4" name="AutoShape 5" descr="a"/>
          <p:cNvSpPr>
            <a:spLocks noChangeArrowheads="1"/>
          </p:cNvSpPr>
          <p:nvPr/>
        </p:nvSpPr>
        <p:spPr bwMode="auto">
          <a:xfrm>
            <a:off x="5257800" y="2438400"/>
            <a:ext cx="3124200" cy="3581400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4"/>
          <p:cNvSpPr>
            <a:spLocks noChangeArrowheads="1"/>
          </p:cNvSpPr>
          <p:nvPr/>
        </p:nvSpPr>
        <p:spPr bwMode="auto">
          <a:xfrm>
            <a:off x="1066800" y="228600"/>
            <a:ext cx="73152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3200" b="1">
                <a:latin typeface="Arial" charset="0"/>
              </a:rPr>
              <a:t>EL REPARTO DEL IMPERIO DE</a:t>
            </a:r>
          </a:p>
          <a:p>
            <a:pPr algn="ctr"/>
            <a:r>
              <a:rPr lang="es-ES" sz="3200" b="1">
                <a:latin typeface="Arial" charset="0"/>
              </a:rPr>
              <a:t>ALEJANDRO MAGNO</a:t>
            </a:r>
          </a:p>
        </p:txBody>
      </p:sp>
      <p:pic>
        <p:nvPicPr>
          <p:cNvPr id="49155" name="Picture 5" descr="t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228600" y="1295400"/>
            <a:ext cx="3276600" cy="533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r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ES" sz="3200" b="1" u="sng">
              <a:latin typeface="Arial" charset="0"/>
            </a:endParaRPr>
          </a:p>
          <a:p>
            <a:pPr algn="ctr"/>
            <a:r>
              <a:rPr lang="es-ES" sz="3200" b="1" u="sng">
                <a:latin typeface="Arial" charset="0"/>
              </a:rPr>
              <a:t>LOS CIUDADANOS</a:t>
            </a:r>
            <a:r>
              <a:rPr lang="es-ES" sz="3200" b="1">
                <a:latin typeface="Arial" charset="0"/>
              </a:rPr>
              <a:t> </a:t>
            </a:r>
          </a:p>
          <a:p>
            <a:pPr algn="ctr"/>
            <a:endParaRPr lang="es-ES" sz="2000" b="1">
              <a:latin typeface="Arial" charset="0"/>
            </a:endParaRPr>
          </a:p>
          <a:p>
            <a:pPr algn="ctr"/>
            <a:endParaRPr lang="es-ES" sz="2000" b="1">
              <a:latin typeface="Arial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es-ES" sz="2400" b="1">
                <a:latin typeface="Arial" charset="0"/>
              </a:rPr>
              <a:t>PAGABAN IMPUESTOS Y PODÍAN POSEER CASAS O TIERRAS</a:t>
            </a:r>
          </a:p>
          <a:p>
            <a:pPr algn="ctr">
              <a:buFont typeface="Wingdings" pitchFamily="2" charset="2"/>
              <a:buNone/>
            </a:pPr>
            <a:endParaRPr lang="es-ES" sz="2400" b="1">
              <a:latin typeface="Arial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es-ES" sz="2400" b="1">
                <a:latin typeface="Arial" charset="0"/>
              </a:rPr>
              <a:t>VOTABAN EN LAS ASAMBLEAS</a:t>
            </a: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5486400" y="1295400"/>
            <a:ext cx="3429000" cy="533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ES" sz="3200" b="1" u="sng">
                <a:latin typeface="Arial" charset="0"/>
              </a:rPr>
              <a:t>LOS NO-CIUDADANOS</a:t>
            </a:r>
          </a:p>
          <a:p>
            <a:pPr algn="ctr"/>
            <a:endParaRPr lang="es-ES" sz="2000" b="1">
              <a:latin typeface="Arial" charset="0"/>
            </a:endParaRPr>
          </a:p>
          <a:p>
            <a:pPr algn="ctr">
              <a:buFontTx/>
              <a:buChar char="•"/>
            </a:pPr>
            <a:r>
              <a:rPr lang="es-ES" sz="2400" b="1">
                <a:latin typeface="Arial" charset="0"/>
              </a:rPr>
              <a:t>EXTRANJEROS</a:t>
            </a:r>
          </a:p>
          <a:p>
            <a:pPr algn="ctr"/>
            <a:r>
              <a:rPr lang="es-ES" sz="2400" b="1">
                <a:latin typeface="Arial" charset="0"/>
              </a:rPr>
              <a:t> (PERSONAS LIBRES)</a:t>
            </a:r>
          </a:p>
          <a:p>
            <a:pPr algn="ctr"/>
            <a:endParaRPr lang="es-ES" sz="2400" b="1">
              <a:latin typeface="Arial" charset="0"/>
            </a:endParaRPr>
          </a:p>
          <a:p>
            <a:pPr algn="ctr">
              <a:buFontTx/>
              <a:buChar char="•"/>
            </a:pPr>
            <a:r>
              <a:rPr lang="es-ES" sz="2400" b="1">
                <a:latin typeface="Arial" charset="0"/>
              </a:rPr>
              <a:t>ESCLAVOS</a:t>
            </a:r>
          </a:p>
          <a:p>
            <a:pPr algn="ctr"/>
            <a:r>
              <a:rPr lang="es-ES" sz="2400" b="1">
                <a:latin typeface="Arial" charset="0"/>
              </a:rPr>
              <a:t> (SIN DERECHOS)</a:t>
            </a:r>
          </a:p>
          <a:p>
            <a:pPr algn="ctr"/>
            <a:endParaRPr lang="es-ES" sz="2400" b="1">
              <a:latin typeface="Arial" charset="0"/>
            </a:endParaRPr>
          </a:p>
          <a:p>
            <a:pPr algn="ctr">
              <a:buFontTx/>
              <a:buChar char="•"/>
            </a:pPr>
            <a:r>
              <a:rPr lang="es-ES" sz="2400" b="1">
                <a:latin typeface="Arial" charset="0"/>
              </a:rPr>
              <a:t>MUJERES</a:t>
            </a:r>
          </a:p>
          <a:p>
            <a:pPr algn="ctr"/>
            <a:r>
              <a:rPr lang="es-ES" sz="2400" b="1">
                <a:latin typeface="Arial" charset="0"/>
              </a:rPr>
              <a:t> (NO SE LES DEJABA PARTICIPAR)</a:t>
            </a: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 rot="10800000">
            <a:off x="3657600" y="2133600"/>
            <a:ext cx="1676400" cy="1905000"/>
          </a:xfrm>
          <a:prstGeom prst="leftRightArrow">
            <a:avLst>
              <a:gd name="adj1" fmla="val 42500"/>
              <a:gd name="adj2" fmla="val 28884"/>
            </a:avLst>
          </a:prstGeom>
          <a:gradFill rotWithShape="1">
            <a:gsLst>
              <a:gs pos="0">
                <a:srgbClr val="000080"/>
              </a:gs>
              <a:gs pos="50000">
                <a:srgbClr val="00003B"/>
              </a:gs>
              <a:gs pos="100000">
                <a:srgbClr val="000080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8615" name="AutoShape 7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</a:ln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s-ES" sz="3600">
                <a:solidFill>
                  <a:schemeClr val="tx1"/>
                </a:solidFill>
                <a:effectLst/>
                <a:latin typeface="Arial" charset="0"/>
              </a:rPr>
              <a:t>UNA POLIS DEMOCRÁTICA: ATENAS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68613" grpId="0" animBg="1"/>
      <p:bldP spid="686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0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/>
              </a:gs>
              <a:gs pos="50000">
                <a:srgbClr val="00003B"/>
              </a:gs>
              <a:gs pos="100000">
                <a:srgbClr val="00008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1219200" y="533400"/>
            <a:ext cx="65532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/>
              </a:gs>
              <a:gs pos="50000">
                <a:srgbClr val="00003B"/>
              </a:gs>
              <a:gs pos="100000">
                <a:srgbClr val="00008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3200" b="1">
                <a:latin typeface="Arial" charset="0"/>
              </a:rPr>
              <a:t>LA ASAMBLEA O EKKLESÍA</a:t>
            </a:r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381000" y="2362200"/>
            <a:ext cx="2438400" cy="396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/>
              </a:gs>
              <a:gs pos="50000">
                <a:srgbClr val="00003B"/>
              </a:gs>
              <a:gs pos="100000">
                <a:srgbClr val="00008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>
                <a:latin typeface="Arial" charset="0"/>
              </a:rPr>
              <a:t>ERA LA</a:t>
            </a:r>
          </a:p>
          <a:p>
            <a:pPr algn="ctr"/>
            <a:r>
              <a:rPr lang="es-ES" sz="2400" b="1">
                <a:latin typeface="Arial" charset="0"/>
              </a:rPr>
              <a:t> ASAMBLEA</a:t>
            </a:r>
          </a:p>
          <a:p>
            <a:pPr algn="ctr"/>
            <a:r>
              <a:rPr lang="es-ES" sz="2400" b="1">
                <a:latin typeface="Arial" charset="0"/>
              </a:rPr>
              <a:t> MÁS</a:t>
            </a:r>
          </a:p>
          <a:p>
            <a:pPr algn="ctr"/>
            <a:r>
              <a:rPr lang="es-ES" sz="2400" b="1">
                <a:latin typeface="Arial" charset="0"/>
              </a:rPr>
              <a:t> IMPORTANTE</a:t>
            </a:r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3048000" y="2362200"/>
            <a:ext cx="2743200" cy="396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/>
              </a:gs>
              <a:gs pos="50000">
                <a:srgbClr val="00003B"/>
              </a:gs>
              <a:gs pos="100000">
                <a:srgbClr val="00008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>
                <a:latin typeface="Arial" charset="0"/>
              </a:rPr>
              <a:t>PARTICIPABAN</a:t>
            </a:r>
          </a:p>
          <a:p>
            <a:pPr algn="ctr"/>
            <a:r>
              <a:rPr lang="es-ES" sz="2400" b="1">
                <a:latin typeface="Arial" charset="0"/>
              </a:rPr>
              <a:t>TODOS</a:t>
            </a:r>
          </a:p>
          <a:p>
            <a:pPr algn="ctr"/>
            <a:r>
              <a:rPr lang="es-ES" sz="2400" b="1">
                <a:latin typeface="Arial" charset="0"/>
              </a:rPr>
              <a:t>LOS</a:t>
            </a:r>
          </a:p>
          <a:p>
            <a:pPr algn="ctr"/>
            <a:r>
              <a:rPr lang="es-ES" sz="2400" b="1">
                <a:latin typeface="Arial" charset="0"/>
              </a:rPr>
              <a:t> CIUDADANOS</a:t>
            </a:r>
          </a:p>
          <a:p>
            <a:pPr algn="ctr"/>
            <a:r>
              <a:rPr lang="es-ES" sz="2400" b="1">
                <a:latin typeface="Arial" charset="0"/>
              </a:rPr>
              <a:t>MAYORES</a:t>
            </a:r>
          </a:p>
          <a:p>
            <a:pPr algn="ctr"/>
            <a:r>
              <a:rPr lang="es-ES" sz="2400" b="1">
                <a:latin typeface="Arial" charset="0"/>
              </a:rPr>
              <a:t>DE</a:t>
            </a:r>
          </a:p>
          <a:p>
            <a:pPr algn="ctr"/>
            <a:r>
              <a:rPr lang="es-ES" sz="2400" b="1">
                <a:latin typeface="Arial" charset="0"/>
              </a:rPr>
              <a:t>20 AÑOS</a:t>
            </a: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6019800" y="2362200"/>
            <a:ext cx="2590800" cy="396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/>
              </a:gs>
              <a:gs pos="50000">
                <a:srgbClr val="00003B"/>
              </a:gs>
              <a:gs pos="100000">
                <a:srgbClr val="00008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>
                <a:latin typeface="Arial" charset="0"/>
              </a:rPr>
              <a:t>ELIGEN</a:t>
            </a:r>
          </a:p>
          <a:p>
            <a:pPr algn="ctr"/>
            <a:r>
              <a:rPr lang="es-ES" sz="2400" b="1">
                <a:latin typeface="Arial" charset="0"/>
              </a:rPr>
              <a:t> A LOS</a:t>
            </a:r>
          </a:p>
          <a:p>
            <a:pPr algn="ctr"/>
            <a:r>
              <a:rPr lang="es-ES" sz="2400" b="1">
                <a:latin typeface="Arial" charset="0"/>
              </a:rPr>
              <a:t> MAGISTRADOS, </a:t>
            </a:r>
          </a:p>
          <a:p>
            <a:pPr algn="ctr"/>
            <a:r>
              <a:rPr lang="es-ES" sz="2400" b="1">
                <a:latin typeface="Arial" charset="0"/>
              </a:rPr>
              <a:t>SENTENCIAN</a:t>
            </a:r>
          </a:p>
          <a:p>
            <a:pPr algn="ctr"/>
            <a:r>
              <a:rPr lang="es-ES" sz="2400" b="1">
                <a:latin typeface="Arial" charset="0"/>
              </a:rPr>
              <a:t> A MUERTE</a:t>
            </a:r>
          </a:p>
          <a:p>
            <a:pPr algn="ctr"/>
            <a:r>
              <a:rPr lang="es-ES" sz="2400" b="1">
                <a:latin typeface="Arial" charset="0"/>
              </a:rPr>
              <a:t> O AL</a:t>
            </a:r>
          </a:p>
          <a:p>
            <a:pPr algn="ctr"/>
            <a:r>
              <a:rPr lang="es-ES" sz="2400" b="1">
                <a:latin typeface="Arial" charset="0"/>
              </a:rPr>
              <a:t> OSTRACISMO</a:t>
            </a:r>
          </a:p>
          <a:p>
            <a:pPr algn="ctr"/>
            <a:r>
              <a:rPr lang="es-ES" sz="2400" b="1">
                <a:latin typeface="Arial" charset="0"/>
              </a:rPr>
              <a:t> Y VOTAN</a:t>
            </a:r>
          </a:p>
          <a:p>
            <a:pPr algn="ctr"/>
            <a:r>
              <a:rPr lang="es-ES" sz="2400" b="1">
                <a:latin typeface="Arial" charset="0"/>
              </a:rPr>
              <a:t> LAS LEYES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 animBg="1"/>
      <p:bldP spid="21518" grpId="0" animBg="1"/>
      <p:bldP spid="21519" grpId="0" animBg="1"/>
      <p:bldP spid="215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239000" cy="542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276600" y="2743200"/>
            <a:ext cx="3200400" cy="1143000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s-ES" sz="4000" dirty="0">
                <a:solidFill>
                  <a:schemeClr val="tx1"/>
                </a:solidFill>
                <a:latin typeface="Arial" charset="0"/>
              </a:rPr>
              <a:t>LA OSTRACA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/>
              </a:gs>
              <a:gs pos="50000">
                <a:srgbClr val="00003B"/>
              </a:gs>
              <a:gs pos="100000">
                <a:srgbClr val="00008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381000" y="533400"/>
            <a:ext cx="8153400" cy="944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s-ES" sz="3200" b="1">
                <a:latin typeface="Arial" charset="0"/>
              </a:rPr>
              <a:t>EL CONSEJO DE “LOS 500” O BOULÉ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381000" y="1752600"/>
            <a:ext cx="2438400" cy="403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/>
              </a:gs>
              <a:gs pos="50000">
                <a:srgbClr val="00003B"/>
              </a:gs>
              <a:gs pos="100000">
                <a:srgbClr val="00008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>
                <a:latin typeface="Arial" charset="0"/>
              </a:rPr>
              <a:t>ERAN 500 </a:t>
            </a:r>
          </a:p>
          <a:p>
            <a:pPr algn="ctr"/>
            <a:r>
              <a:rPr lang="es-ES" sz="2400" b="1">
                <a:latin typeface="Arial" charset="0"/>
              </a:rPr>
              <a:t>MIEMBROS</a:t>
            </a:r>
          </a:p>
          <a:p>
            <a:pPr algn="ctr"/>
            <a:r>
              <a:rPr lang="es-ES" sz="2400" b="1">
                <a:latin typeface="Arial" charset="0"/>
              </a:rPr>
              <a:t>DE LA</a:t>
            </a:r>
          </a:p>
          <a:p>
            <a:pPr algn="ctr"/>
            <a:r>
              <a:rPr lang="es-ES" sz="2400" b="1">
                <a:latin typeface="Arial" charset="0"/>
              </a:rPr>
              <a:t>EKKLESÍA</a:t>
            </a:r>
          </a:p>
          <a:p>
            <a:pPr algn="ctr"/>
            <a:r>
              <a:rPr lang="es-ES" sz="2400" b="1">
                <a:latin typeface="Arial" charset="0"/>
              </a:rPr>
              <a:t>ELEGIDOS</a:t>
            </a:r>
          </a:p>
          <a:p>
            <a:pPr algn="ctr"/>
            <a:r>
              <a:rPr lang="es-ES" sz="2400" b="1">
                <a:latin typeface="Arial" charset="0"/>
              </a:rPr>
              <a:t>POR</a:t>
            </a:r>
          </a:p>
          <a:p>
            <a:pPr algn="ctr"/>
            <a:r>
              <a:rPr lang="es-ES" sz="2400" b="1">
                <a:latin typeface="Arial" charset="0"/>
              </a:rPr>
              <a:t>SORTEO</a:t>
            </a: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3124200" y="1828800"/>
            <a:ext cx="2438400" cy="403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/>
              </a:gs>
              <a:gs pos="50000">
                <a:srgbClr val="00003B"/>
              </a:gs>
              <a:gs pos="100000">
                <a:srgbClr val="00008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>
                <a:latin typeface="Arial" charset="0"/>
              </a:rPr>
              <a:t>SE REUNÍAN </a:t>
            </a:r>
          </a:p>
          <a:p>
            <a:pPr algn="ctr"/>
            <a:r>
              <a:rPr lang="es-ES" sz="2400" b="1">
                <a:latin typeface="Arial" charset="0"/>
              </a:rPr>
              <a:t>TODOS LOS</a:t>
            </a:r>
          </a:p>
          <a:p>
            <a:pPr algn="ctr"/>
            <a:r>
              <a:rPr lang="es-ES" sz="2400" b="1">
                <a:latin typeface="Arial" charset="0"/>
              </a:rPr>
              <a:t>DÍAS</a:t>
            </a:r>
          </a:p>
          <a:p>
            <a:pPr algn="ctr"/>
            <a:r>
              <a:rPr lang="es-ES" sz="2400" b="1">
                <a:latin typeface="Arial" charset="0"/>
              </a:rPr>
              <a:t>EXCEPTO</a:t>
            </a:r>
          </a:p>
          <a:p>
            <a:pPr algn="ctr"/>
            <a:r>
              <a:rPr lang="es-ES" sz="2400" b="1">
                <a:latin typeface="Arial" charset="0"/>
              </a:rPr>
              <a:t>LOS FESTIVOS</a:t>
            </a:r>
          </a:p>
          <a:p>
            <a:pPr algn="ctr"/>
            <a:endParaRPr lang="es-ES" sz="2400" b="1">
              <a:latin typeface="Arial" charset="0"/>
            </a:endParaRPr>
          </a:p>
          <a:p>
            <a:pPr algn="ctr"/>
            <a:endParaRPr lang="es-ES" sz="2400" b="1">
              <a:latin typeface="Arial" charset="0"/>
            </a:endParaRPr>
          </a:p>
          <a:p>
            <a:pPr algn="ctr"/>
            <a:endParaRPr lang="es-ES" sz="2400" b="1">
              <a:latin typeface="Arial" charset="0"/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6019800" y="1828800"/>
            <a:ext cx="2590800" cy="403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/>
              </a:gs>
              <a:gs pos="50000">
                <a:srgbClr val="00003B"/>
              </a:gs>
              <a:gs pos="100000">
                <a:srgbClr val="00008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>
                <a:latin typeface="Arial" charset="0"/>
              </a:rPr>
              <a:t>ELABORABAN</a:t>
            </a:r>
          </a:p>
          <a:p>
            <a:pPr algn="ctr"/>
            <a:r>
              <a:rPr lang="es-ES" sz="2400" b="1">
                <a:latin typeface="Arial" charset="0"/>
              </a:rPr>
              <a:t>LAS LEYES Y </a:t>
            </a:r>
          </a:p>
          <a:p>
            <a:pPr algn="ctr"/>
            <a:r>
              <a:rPr lang="es-ES" sz="2400" b="1">
                <a:latin typeface="Arial" charset="0"/>
              </a:rPr>
              <a:t>CONTROLABAN</a:t>
            </a:r>
          </a:p>
          <a:p>
            <a:pPr algn="ctr"/>
            <a:r>
              <a:rPr lang="es-ES" sz="2400" b="1">
                <a:latin typeface="Arial" charset="0"/>
              </a:rPr>
              <a:t>A LOS</a:t>
            </a:r>
          </a:p>
          <a:p>
            <a:pPr algn="ctr"/>
            <a:r>
              <a:rPr lang="es-ES" sz="2400" b="1">
                <a:latin typeface="Arial" charset="0"/>
              </a:rPr>
              <a:t>MAGISTRADOS</a:t>
            </a:r>
          </a:p>
          <a:p>
            <a:pPr algn="ctr"/>
            <a:endParaRPr lang="es-ES" sz="2400" b="1">
              <a:latin typeface="Arial" charset="0"/>
            </a:endParaRPr>
          </a:p>
          <a:p>
            <a:pPr algn="ctr"/>
            <a:endParaRPr lang="es-ES" sz="2400" b="1">
              <a:latin typeface="Arial" charset="0"/>
            </a:endParaRPr>
          </a:p>
          <a:p>
            <a:pPr algn="ctr"/>
            <a:endParaRPr lang="es-ES" sz="2400" b="1">
              <a:latin typeface="Arial" charset="0"/>
            </a:endParaRPr>
          </a:p>
        </p:txBody>
      </p:sp>
      <p:sp>
        <p:nvSpPr>
          <p:cNvPr id="69639" name="AutoShape 7">
            <a:hlinkClick r:id="rId2" highlightClick="1"/>
          </p:cNvPr>
          <p:cNvSpPr>
            <a:spLocks noChangeArrowheads="1"/>
          </p:cNvSpPr>
          <p:nvPr/>
        </p:nvSpPr>
        <p:spPr bwMode="auto">
          <a:xfrm>
            <a:off x="4038600" y="6019800"/>
            <a:ext cx="533400" cy="457200"/>
          </a:xfrm>
          <a:prstGeom prst="actionButtonMovie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 autoUpdateAnimBg="0"/>
      <p:bldP spid="69636" grpId="0" animBg="1"/>
      <p:bldP spid="69637" grpId="0" animBg="1"/>
      <p:bldP spid="69638" grpId="0" animBg="1"/>
      <p:bldP spid="696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3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/>
              </a:gs>
              <a:gs pos="50000">
                <a:srgbClr val="00003B"/>
              </a:gs>
              <a:gs pos="100000">
                <a:srgbClr val="00008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1219200" y="381000"/>
            <a:ext cx="65532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/>
              </a:gs>
              <a:gs pos="50000">
                <a:srgbClr val="00003B"/>
              </a:gs>
              <a:gs pos="100000">
                <a:srgbClr val="00008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3200" b="1">
                <a:latin typeface="Arial" charset="0"/>
              </a:rPr>
              <a:t>LOS MAGISTRADOS</a:t>
            </a: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381000" y="2057400"/>
            <a:ext cx="2438400" cy="426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/>
              </a:gs>
              <a:gs pos="50000">
                <a:srgbClr val="00003B"/>
              </a:gs>
              <a:gs pos="100000">
                <a:srgbClr val="00008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400" b="1">
                <a:latin typeface="Arial" charset="0"/>
              </a:rPr>
              <a:t>ERAN LOS </a:t>
            </a:r>
          </a:p>
          <a:p>
            <a:pPr algn="ctr"/>
            <a:r>
              <a:rPr lang="es-ES" sz="2400" b="1">
                <a:latin typeface="Arial" charset="0"/>
              </a:rPr>
              <a:t>ENCARGADOS</a:t>
            </a:r>
          </a:p>
          <a:p>
            <a:pPr algn="ctr"/>
            <a:r>
              <a:rPr lang="es-ES" sz="2400" b="1">
                <a:latin typeface="Arial" charset="0"/>
              </a:rPr>
              <a:t> DE</a:t>
            </a:r>
          </a:p>
          <a:p>
            <a:pPr algn="ctr"/>
            <a:r>
              <a:rPr lang="es-ES" sz="2400" b="1">
                <a:latin typeface="Arial" charset="0"/>
              </a:rPr>
              <a:t> HACER</a:t>
            </a:r>
          </a:p>
          <a:p>
            <a:pPr algn="ctr"/>
            <a:r>
              <a:rPr lang="es-ES" sz="2400" b="1">
                <a:latin typeface="Arial" charset="0"/>
              </a:rPr>
              <a:t> CUMPLIR</a:t>
            </a:r>
          </a:p>
          <a:p>
            <a:pPr algn="ctr"/>
            <a:r>
              <a:rPr lang="es-ES" sz="2400" b="1">
                <a:latin typeface="Arial" charset="0"/>
              </a:rPr>
              <a:t>LAS</a:t>
            </a:r>
          </a:p>
          <a:p>
            <a:pPr algn="ctr"/>
            <a:r>
              <a:rPr lang="es-ES" sz="2400" b="1">
                <a:latin typeface="Arial" charset="0"/>
              </a:rPr>
              <a:t> DECISIONES</a:t>
            </a:r>
          </a:p>
          <a:p>
            <a:pPr algn="ctr"/>
            <a:r>
              <a:rPr lang="es-ES" sz="2400" b="1">
                <a:latin typeface="Arial" charset="0"/>
              </a:rPr>
              <a:t>DE LA</a:t>
            </a:r>
          </a:p>
          <a:p>
            <a:pPr algn="ctr"/>
            <a:r>
              <a:rPr lang="es-ES" sz="2400" b="1">
                <a:latin typeface="Arial" charset="0"/>
              </a:rPr>
              <a:t> EKKLESÍA</a:t>
            </a: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3048000" y="2057400"/>
            <a:ext cx="2971800" cy="426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/>
              </a:gs>
              <a:gs pos="50000">
                <a:srgbClr val="00003B"/>
              </a:gs>
              <a:gs pos="100000">
                <a:srgbClr val="00008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2400" b="1" u="sng">
              <a:latin typeface="Arial" charset="0"/>
            </a:endParaRPr>
          </a:p>
          <a:p>
            <a:pPr algn="ctr"/>
            <a:endParaRPr lang="es-ES" sz="2400" b="1" u="sng">
              <a:latin typeface="Arial" charset="0"/>
            </a:endParaRPr>
          </a:p>
          <a:p>
            <a:pPr algn="ctr"/>
            <a:r>
              <a:rPr lang="es-ES" sz="2400" b="1" u="sng">
                <a:latin typeface="Arial" charset="0"/>
              </a:rPr>
              <a:t>LOS ESTRATEGAS</a:t>
            </a:r>
          </a:p>
          <a:p>
            <a:pPr algn="ctr"/>
            <a:endParaRPr lang="es-ES" sz="2400" b="1">
              <a:latin typeface="Arial" charset="0"/>
            </a:endParaRPr>
          </a:p>
          <a:p>
            <a:pPr algn="ctr"/>
            <a:r>
              <a:rPr lang="es-ES" sz="2400" b="1">
                <a:latin typeface="Arial" charset="0"/>
              </a:rPr>
              <a:t>DIRIGÍAN</a:t>
            </a:r>
          </a:p>
          <a:p>
            <a:pPr algn="ctr"/>
            <a:r>
              <a:rPr lang="es-ES" sz="2400" b="1">
                <a:latin typeface="Arial" charset="0"/>
              </a:rPr>
              <a:t>EL EJÉRCITO</a:t>
            </a:r>
          </a:p>
          <a:p>
            <a:pPr algn="ctr"/>
            <a:r>
              <a:rPr lang="es-ES" sz="2400" b="1">
                <a:latin typeface="Arial" charset="0"/>
              </a:rPr>
              <a:t>Y LA</a:t>
            </a:r>
          </a:p>
          <a:p>
            <a:pPr algn="ctr"/>
            <a:r>
              <a:rPr lang="es-ES" sz="2400" b="1">
                <a:latin typeface="Arial" charset="0"/>
              </a:rPr>
              <a:t>ARMADA</a:t>
            </a:r>
          </a:p>
          <a:p>
            <a:pPr algn="ctr"/>
            <a:endParaRPr lang="es-ES" sz="2400" b="1">
              <a:latin typeface="Arial" charset="0"/>
            </a:endParaRPr>
          </a:p>
          <a:p>
            <a:pPr algn="ctr"/>
            <a:endParaRPr lang="es-ES" sz="2400" b="1">
              <a:latin typeface="Arial" charset="0"/>
            </a:endParaRPr>
          </a:p>
          <a:p>
            <a:pPr algn="ctr"/>
            <a:endParaRPr lang="es-ES" sz="2400" b="1">
              <a:latin typeface="Arial" charset="0"/>
            </a:endParaRPr>
          </a:p>
          <a:p>
            <a:pPr algn="ctr"/>
            <a:endParaRPr lang="es-ES" sz="2400" b="1">
              <a:latin typeface="Arial" charset="0"/>
            </a:endParaRPr>
          </a:p>
          <a:p>
            <a:pPr algn="ctr"/>
            <a:endParaRPr lang="es-ES" sz="2400" b="1">
              <a:latin typeface="Arial" charset="0"/>
            </a:endParaRP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6172200" y="2057400"/>
            <a:ext cx="2590800" cy="419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0"/>
              </a:gs>
              <a:gs pos="50000">
                <a:srgbClr val="00003B"/>
              </a:gs>
              <a:gs pos="100000">
                <a:srgbClr val="00008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2400" b="1" u="sng">
              <a:latin typeface="Arial" charset="0"/>
            </a:endParaRPr>
          </a:p>
          <a:p>
            <a:pPr algn="ctr"/>
            <a:r>
              <a:rPr lang="es-ES" sz="2400" b="1" u="sng">
                <a:latin typeface="Arial" charset="0"/>
              </a:rPr>
              <a:t>LOS ARCONTES</a:t>
            </a:r>
          </a:p>
          <a:p>
            <a:pPr algn="ctr"/>
            <a:endParaRPr lang="es-ES" sz="2400" b="1" u="sng">
              <a:latin typeface="Arial" charset="0"/>
            </a:endParaRPr>
          </a:p>
          <a:p>
            <a:pPr algn="ctr"/>
            <a:r>
              <a:rPr lang="es-ES" sz="2400" b="1">
                <a:latin typeface="Arial" charset="0"/>
              </a:rPr>
              <a:t>ERAN LOS</a:t>
            </a:r>
          </a:p>
          <a:p>
            <a:pPr algn="ctr"/>
            <a:r>
              <a:rPr lang="es-ES" sz="2400" b="1">
                <a:latin typeface="Arial" charset="0"/>
              </a:rPr>
              <a:t>JUECES</a:t>
            </a:r>
          </a:p>
          <a:p>
            <a:pPr algn="ctr"/>
            <a:r>
              <a:rPr lang="es-ES" sz="2400" b="1">
                <a:latin typeface="Arial" charset="0"/>
              </a:rPr>
              <a:t>Y DIRIGÍAN</a:t>
            </a:r>
          </a:p>
          <a:p>
            <a:pPr algn="ctr"/>
            <a:r>
              <a:rPr lang="es-ES" sz="2400" b="1">
                <a:latin typeface="Arial" charset="0"/>
              </a:rPr>
              <a:t>LOS </a:t>
            </a:r>
          </a:p>
          <a:p>
            <a:pPr algn="ctr"/>
            <a:r>
              <a:rPr lang="es-ES" sz="2400" b="1">
                <a:latin typeface="Arial" charset="0"/>
              </a:rPr>
              <a:t>RITOS</a:t>
            </a:r>
          </a:p>
          <a:p>
            <a:pPr algn="ctr"/>
            <a:r>
              <a:rPr lang="es-ES" sz="2400" b="1">
                <a:latin typeface="Arial" charset="0"/>
              </a:rPr>
              <a:t>RELIGIOSOS</a:t>
            </a:r>
          </a:p>
          <a:p>
            <a:pPr algn="ctr"/>
            <a:endParaRPr lang="es-ES" sz="2400" b="1">
              <a:latin typeface="Arial" charset="0"/>
            </a:endParaRPr>
          </a:p>
          <a:p>
            <a:pPr algn="ctr"/>
            <a:endParaRPr lang="es-ES" sz="2400" b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animBg="1"/>
      <p:bldP spid="22543" grpId="0" animBg="1"/>
      <p:bldP spid="22544" grpId="0" animBg="1"/>
      <p:bldP spid="225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0"/>
          <p:cNvSpPr>
            <a:spLocks noChangeArrowheads="1"/>
          </p:cNvSpPr>
          <p:nvPr/>
        </p:nvSpPr>
        <p:spPr bwMode="auto">
          <a:xfrm>
            <a:off x="304800" y="152400"/>
            <a:ext cx="85344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s-ES" sz="4400" b="1">
                <a:latin typeface="Arial" charset="0"/>
              </a:rPr>
              <a:t>LAS GUERRAS MÉDICAS</a:t>
            </a:r>
            <a:r>
              <a:rPr lang="es-ES" sz="2400" b="1">
                <a:latin typeface="Arial" charset="0"/>
              </a:rPr>
              <a:t> </a:t>
            </a:r>
            <a:endParaRPr lang="es-ES" sz="2400" b="1" u="sng">
              <a:latin typeface="Arial" charset="0"/>
            </a:endParaRPr>
          </a:p>
        </p:txBody>
      </p:sp>
      <p:sp>
        <p:nvSpPr>
          <p:cNvPr id="25611" name="Rectangle 11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8686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 b="1" u="sng" dirty="0" smtClean="0">
                <a:latin typeface="Arial" charset="0"/>
              </a:rPr>
              <a:t>LOS PERSAS</a:t>
            </a:r>
            <a:r>
              <a:rPr lang="es-ES" sz="2400" dirty="0" smtClean="0">
                <a:latin typeface="Arial" charset="0"/>
              </a:rPr>
              <a:t>, QUE PROCEDÍAN DEL ACTUAL IRÁN, SOMETIERON EN EL S. VI A. C. A VARIAS COLONIAS GRIEGAS DE JONIA</a:t>
            </a:r>
          </a:p>
          <a:p>
            <a:pPr>
              <a:lnSpc>
                <a:spcPct val="90000"/>
              </a:lnSpc>
            </a:pPr>
            <a:endParaRPr lang="es-ES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400" dirty="0" smtClean="0">
                <a:latin typeface="Arial" charset="0"/>
              </a:rPr>
              <a:t>CUANDO ÉSTAS SE REBELARON EN EL 499, PIDIERON </a:t>
            </a:r>
            <a:r>
              <a:rPr lang="es-ES" sz="2400" b="1" u="sng" dirty="0" smtClean="0">
                <a:latin typeface="Arial" charset="0"/>
              </a:rPr>
              <a:t>AYUDA</a:t>
            </a:r>
            <a:r>
              <a:rPr lang="es-ES" sz="2400" dirty="0" smtClean="0">
                <a:latin typeface="Arial" charset="0"/>
              </a:rPr>
              <a:t> A LOS GRIEGOS</a:t>
            </a:r>
          </a:p>
          <a:p>
            <a:pPr>
              <a:lnSpc>
                <a:spcPct val="90000"/>
              </a:lnSpc>
            </a:pPr>
            <a:endParaRPr lang="es-ES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s-ES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400" b="1" u="sng" dirty="0" smtClean="0">
                <a:latin typeface="Arial" charset="0"/>
              </a:rPr>
              <a:t>HUBO 2 GUERRAS MÉDICAS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304800" y="152400"/>
            <a:ext cx="85344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80"/>
              </a:gs>
              <a:gs pos="100000">
                <a:srgbClr val="00003B"/>
              </a:gs>
            </a:gsLst>
            <a:path path="rect">
              <a:fillToRect l="100000" b="10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s-ES" sz="4400" b="1">
                <a:latin typeface="Arial" charset="0"/>
              </a:rPr>
              <a:t>LA Iª GUERRA MÉDICA</a:t>
            </a:r>
            <a:r>
              <a:rPr lang="es-ES" sz="2400" b="1">
                <a:latin typeface="Arial" charset="0"/>
              </a:rPr>
              <a:t> </a:t>
            </a:r>
            <a:endParaRPr lang="es-ES" sz="2400" b="1" u="sng">
              <a:latin typeface="Arial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3657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 smtClean="0">
                <a:latin typeface="Arial" charset="0"/>
              </a:rPr>
              <a:t>EL SHA</a:t>
            </a:r>
            <a:r>
              <a:rPr lang="es-ES" sz="2400" b="1" u="sng" smtClean="0">
                <a:latin typeface="Arial" charset="0"/>
              </a:rPr>
              <a:t> DARÍO </a:t>
            </a:r>
            <a:r>
              <a:rPr lang="es-ES" sz="2400" smtClean="0">
                <a:latin typeface="Arial" charset="0"/>
              </a:rPr>
              <a:t>MANDÓ DESTRUIR A LOS QUE HABÍAN AYUDADO A JONIA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40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s-ES" sz="2400" b="1" u="sng" smtClean="0">
                <a:latin typeface="Arial" charset="0"/>
              </a:rPr>
              <a:t>LOS ATENIENSES</a:t>
            </a:r>
            <a:r>
              <a:rPr lang="es-ES" sz="2400" smtClean="0">
                <a:latin typeface="Arial" charset="0"/>
              </a:rPr>
              <a:t>, CON UN EJÉRCITO COMPUESTO DE HOPLITAS, DERROTARON A LAS NUMEROSÍSIMAS TROPAS PERSAS EN LA </a:t>
            </a:r>
            <a:r>
              <a:rPr lang="es-ES" sz="2400" b="1" u="sng" smtClean="0">
                <a:latin typeface="Arial" charset="0"/>
              </a:rPr>
              <a:t>BATALLA DE MARATÓN</a:t>
            </a:r>
          </a:p>
          <a:p>
            <a:pPr>
              <a:lnSpc>
                <a:spcPct val="90000"/>
              </a:lnSpc>
            </a:pPr>
            <a:endParaRPr lang="es-ES" sz="2400" b="1" u="sng" smtClean="0">
              <a:latin typeface="Arial" charset="0"/>
            </a:endParaRPr>
          </a:p>
        </p:txBody>
      </p:sp>
      <p:pic>
        <p:nvPicPr>
          <p:cNvPr id="35844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3200400" cy="273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AutoShape 5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5943600" y="5943600"/>
            <a:ext cx="762000" cy="685800"/>
          </a:xfrm>
          <a:prstGeom prst="actionButtonMovie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4096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</TotalTime>
  <Words>776</Words>
  <Application>Microsoft Office PowerPoint</Application>
  <PresentationFormat>Presentación en pantalla (4:3)</PresentationFormat>
  <Paragraphs>179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Brío</vt:lpstr>
      <vt:lpstr>Diapositiva 1</vt:lpstr>
      <vt:lpstr>UNA POLIS DEMOCRÁTICA: ATENAS</vt:lpstr>
      <vt:lpstr>UNA POLIS DEMOCRÁTICA: ATENAS</vt:lpstr>
      <vt:lpstr>Diapositiva 4</vt:lpstr>
      <vt:lpstr>LA OSTRACA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 </cp:lastModifiedBy>
  <cp:revision>1</cp:revision>
  <dcterms:created xsi:type="dcterms:W3CDTF">2011-12-15T19:51:28Z</dcterms:created>
  <dcterms:modified xsi:type="dcterms:W3CDTF">2011-12-15T19:52:50Z</dcterms:modified>
</cp:coreProperties>
</file>