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75" r:id="rId3"/>
    <p:sldId id="259" r:id="rId4"/>
    <p:sldId id="260" r:id="rId5"/>
    <p:sldId id="332" r:id="rId6"/>
    <p:sldId id="262" r:id="rId7"/>
    <p:sldId id="278" r:id="rId8"/>
    <p:sldId id="270" r:id="rId9"/>
    <p:sldId id="271" r:id="rId10"/>
    <p:sldId id="333" r:id="rId11"/>
    <p:sldId id="263" r:id="rId12"/>
    <p:sldId id="26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808" autoAdjust="0"/>
    <p:restoredTop sz="9466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071F8-FAAC-4892-9A44-2BA30DA1EB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DF01-EBE8-4611-B721-0FED599E3D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C15A-3C88-48D2-8109-0B593954E3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07B-0F53-4277-A0FD-6E8A41F389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D96C5-D36E-4816-97C8-9DECFCC770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7F76-541D-4043-BB26-779B5C4B7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6D34C29-3905-434A-9EFE-325D41935C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E9A7-64B8-4864-8161-074150E154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2044-3C2B-455B-86B7-8E4E9608F5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F59723D-DB4D-47B8-B779-6F77AE9C64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B62070B-4D9D-441E-929F-BB7DCCFD8C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0354E-12AA-4400-8C2C-7C5515E4CD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3" r:id="rId6"/>
    <p:sldLayoutId id="2147483684" r:id="rId7"/>
    <p:sldLayoutId id="2147483692" r:id="rId8"/>
    <p:sldLayoutId id="2147483693" r:id="rId9"/>
    <p:sldLayoutId id="2147483685" r:id="rId10"/>
    <p:sldLayoutId id="2147483686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/>
            <a:endParaRPr lang="es-ES_tradnl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8153400" cy="2438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5400" b="1">
                <a:latin typeface="Arial" charset="0"/>
              </a:rPr>
              <a:t>LA HISTORIA DE LOS GRIEGOS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7494"/>
            <a:ext cx="8229600" cy="316150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es-ES" sz="3200" b="1" dirty="0">
                <a:latin typeface="Arial" charset="0"/>
              </a:rPr>
              <a:t>2. LA ÉPOCA </a:t>
            </a:r>
            <a:r>
              <a:rPr lang="es-ES" sz="3200" b="1" dirty="0" smtClean="0">
                <a:latin typeface="Arial" charset="0"/>
              </a:rPr>
              <a:t>CLÁSICA: S. V</a:t>
            </a:r>
            <a:endParaRPr lang="es-ES" sz="3200" b="1" dirty="0">
              <a:latin typeface="Arial" charset="0"/>
            </a:endParaRPr>
          </a:p>
          <a:p>
            <a:pPr algn="ctr"/>
            <a:r>
              <a:rPr lang="es-ES" sz="3200" b="1" dirty="0">
                <a:latin typeface="Arial" charset="0"/>
              </a:rPr>
              <a:t> </a:t>
            </a:r>
            <a:r>
              <a:rPr lang="es-ES" sz="3200" b="1" dirty="0" smtClean="0">
                <a:latin typeface="Arial" charset="0"/>
              </a:rPr>
              <a:t/>
            </a:r>
            <a:br>
              <a:rPr lang="es-ES" sz="3200" b="1" dirty="0" smtClean="0">
                <a:latin typeface="Arial" charset="0"/>
              </a:rPr>
            </a:br>
            <a:r>
              <a:rPr lang="es-ES" sz="3200" b="1" dirty="0" smtClean="0">
                <a:latin typeface="Arial" charset="0"/>
              </a:rPr>
              <a:t>EL ESPLENDOR DE LA PÓLIS</a:t>
            </a:r>
            <a:br>
              <a:rPr lang="es-ES" sz="3200" b="1" dirty="0" smtClean="0">
                <a:latin typeface="Arial" charset="0"/>
              </a:rPr>
            </a:br>
            <a:r>
              <a:rPr lang="es-ES" sz="3200" b="1" dirty="0" smtClean="0">
                <a:latin typeface="Arial" charset="0"/>
              </a:rPr>
              <a:t>DOMINIO DE ATENAS</a:t>
            </a:r>
            <a:endParaRPr lang="es-ES" sz="3200" b="1" dirty="0"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152400" y="152400"/>
            <a:ext cx="8991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>
                <a:latin typeface="Arial" charset="0"/>
              </a:rPr>
              <a:t>UNA POLIS ARISTOCRÁTICA: ESPARTA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5257800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>
                <a:latin typeface="Arial" charset="0"/>
              </a:rPr>
              <a:t>ESPARTA ERA UNA POLIS</a:t>
            </a:r>
            <a:r>
              <a:rPr lang="es-ES" sz="2800" b="1" dirty="0">
                <a:latin typeface="Arial" charset="0"/>
              </a:rPr>
              <a:t> </a:t>
            </a:r>
            <a:r>
              <a:rPr lang="es-ES" sz="2800" b="1" u="sng" dirty="0">
                <a:latin typeface="Arial" charset="0"/>
              </a:rPr>
              <a:t>MILITARISTA</a:t>
            </a:r>
            <a:r>
              <a:rPr lang="es-ES" sz="2800" dirty="0">
                <a:latin typeface="Arial" charset="0"/>
              </a:rPr>
              <a:t> </a:t>
            </a:r>
            <a:endParaRPr lang="es-ES" sz="2800" dirty="0" smtClean="0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 dirty="0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>
                <a:latin typeface="Arial" charset="0"/>
              </a:rPr>
              <a:t>LOS NIÑOS CON ALGUNA TARA AL NACER</a:t>
            </a:r>
            <a:r>
              <a:rPr lang="es-ES" sz="2800" b="1" dirty="0">
                <a:latin typeface="Arial" charset="0"/>
              </a:rPr>
              <a:t> </a:t>
            </a:r>
            <a:r>
              <a:rPr lang="es-ES" sz="2800" b="1" u="sng" dirty="0">
                <a:latin typeface="Arial" charset="0"/>
              </a:rPr>
              <a:t>ERAN </a:t>
            </a:r>
            <a:r>
              <a:rPr lang="es-ES" sz="2800" b="1" u="sng" dirty="0" smtClean="0">
                <a:latin typeface="Arial" charset="0"/>
              </a:rPr>
              <a:t>DESPEÑADOS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 b="1" u="sng" dirty="0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>
                <a:latin typeface="Arial" charset="0"/>
              </a:rPr>
              <a:t>A LOS 7 AÑOS, SE LES ARRANCABA DE CASA DE SUS PADRES Y</a:t>
            </a:r>
            <a:r>
              <a:rPr lang="es-ES" sz="2800" b="1" dirty="0">
                <a:latin typeface="Arial" charset="0"/>
              </a:rPr>
              <a:t> </a:t>
            </a:r>
            <a:r>
              <a:rPr lang="es-ES" sz="2800" b="1" u="sng" dirty="0">
                <a:latin typeface="Arial" charset="0"/>
              </a:rPr>
              <a:t>SE LES ENTRENABA MILITARMENTE</a:t>
            </a:r>
            <a:r>
              <a:rPr lang="es-ES" sz="2800" b="1" dirty="0">
                <a:latin typeface="Arial" charset="0"/>
              </a:rPr>
              <a:t> </a:t>
            </a:r>
            <a:r>
              <a:rPr lang="es-ES" sz="2800" dirty="0">
                <a:latin typeface="Arial" charset="0"/>
              </a:rPr>
              <a:t>(AGOGÉ)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 b="1" u="sng" dirty="0"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0" descr="2"/>
          <p:cNvSpPr>
            <a:spLocks noChangeArrowheads="1"/>
          </p:cNvSpPr>
          <p:nvPr/>
        </p:nvSpPr>
        <p:spPr bwMode="auto">
          <a:xfrm>
            <a:off x="5334000" y="1676400"/>
            <a:ext cx="3124200" cy="45720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sz="2400" b="1" u="sng">
              <a:latin typeface="Arial" charset="0"/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1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mtClean="0">
                <a:latin typeface="Arial" charset="0"/>
              </a:rPr>
              <a:t>TENÍAN </a:t>
            </a:r>
            <a:r>
              <a:rPr lang="es-ES" b="1" u="sng" smtClean="0">
                <a:latin typeface="Arial" charset="0"/>
              </a:rPr>
              <a:t>DOS REYES</a:t>
            </a:r>
          </a:p>
          <a:p>
            <a:pPr>
              <a:lnSpc>
                <a:spcPct val="90000"/>
              </a:lnSpc>
            </a:pPr>
            <a:r>
              <a:rPr lang="es-ES" smtClean="0">
                <a:latin typeface="Arial" charset="0"/>
              </a:rPr>
              <a:t>LOS MINISTROS SE LLAMABAN</a:t>
            </a:r>
            <a:r>
              <a:rPr lang="es-ES" b="1" smtClean="0">
                <a:latin typeface="Arial" charset="0"/>
              </a:rPr>
              <a:t> </a:t>
            </a:r>
            <a:r>
              <a:rPr lang="es-ES" b="1" u="sng" smtClean="0">
                <a:latin typeface="Arial" charset="0"/>
              </a:rPr>
              <a:t>ÉFOROS</a:t>
            </a:r>
            <a:r>
              <a:rPr lang="es-ES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" smtClean="0">
                <a:latin typeface="Arial" charset="0"/>
              </a:rPr>
              <a:t>SU ASAMBLEA SE LLAMABA</a:t>
            </a:r>
            <a:r>
              <a:rPr lang="es-ES" b="1" smtClean="0">
                <a:latin typeface="Arial" charset="0"/>
              </a:rPr>
              <a:t> </a:t>
            </a:r>
            <a:r>
              <a:rPr lang="es-ES" b="1" u="sng" smtClean="0">
                <a:latin typeface="Arial" charset="0"/>
              </a:rPr>
              <a:t>GERUSÍA</a:t>
            </a:r>
          </a:p>
          <a:p>
            <a:pPr>
              <a:lnSpc>
                <a:spcPct val="90000"/>
              </a:lnSpc>
            </a:pPr>
            <a:r>
              <a:rPr lang="es-ES" smtClean="0">
                <a:latin typeface="Arial" charset="0"/>
              </a:rPr>
              <a:t>EL EJÉRCITO ESTABA COMPUESTO POR LOS </a:t>
            </a:r>
            <a:r>
              <a:rPr lang="es-ES" b="1" u="sng" smtClean="0">
                <a:latin typeface="Arial" charset="0"/>
              </a:rPr>
              <a:t>HOPLITAS</a:t>
            </a:r>
          </a:p>
        </p:txBody>
      </p:sp>
      <p:sp>
        <p:nvSpPr>
          <p:cNvPr id="22532" name="AutoShape 12"/>
          <p:cNvSpPr>
            <a:spLocks noChangeArrowheads="1"/>
          </p:cNvSpPr>
          <p:nvPr/>
        </p:nvSpPr>
        <p:spPr bwMode="auto">
          <a:xfrm>
            <a:off x="0" y="228600"/>
            <a:ext cx="8991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>
                <a:latin typeface="Arial" charset="0"/>
              </a:rPr>
              <a:t>UNA POLIS ARISTOCRÁTICA: ESPARTA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4000">
                <a:solidFill>
                  <a:srgbClr val="FFFFFF"/>
                </a:solidFill>
              </a:rPr>
              <a:t>ETAPAS DE LA ANTIGUA GRECIA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09600" y="1447800"/>
            <a:ext cx="80772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</a:rPr>
              <a:t>ÉPOCA ARCAICA</a:t>
            </a:r>
          </a:p>
          <a:p>
            <a:pPr algn="ctr"/>
            <a:endParaRPr lang="es-ES" sz="2800" b="1">
              <a:latin typeface="Arial" charset="0"/>
            </a:endParaRPr>
          </a:p>
          <a:p>
            <a:pPr algn="ctr"/>
            <a:r>
              <a:rPr lang="es-ES" sz="2800" b="1">
                <a:latin typeface="Arial" charset="0"/>
              </a:rPr>
              <a:t>S. IX - VI A. C.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609600" y="3200400"/>
            <a:ext cx="80010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</a:rPr>
              <a:t>ÉPOCA CLÁSICA</a:t>
            </a:r>
          </a:p>
          <a:p>
            <a:pPr algn="ctr"/>
            <a:endParaRPr lang="es-ES" sz="2800" b="1">
              <a:latin typeface="Arial" charset="0"/>
            </a:endParaRPr>
          </a:p>
          <a:p>
            <a:pPr algn="ctr"/>
            <a:r>
              <a:rPr lang="es-ES" sz="2800" b="1">
                <a:latin typeface="Arial" charset="0"/>
              </a:rPr>
              <a:t>S. V A. C.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09600" y="5029200"/>
            <a:ext cx="8153400" cy="167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</a:rPr>
              <a:t>ÉPOCA HELENÍSTICA</a:t>
            </a:r>
          </a:p>
          <a:p>
            <a:pPr algn="ctr"/>
            <a:endParaRPr lang="es-ES" sz="2800" b="1">
              <a:latin typeface="Arial" charset="0"/>
            </a:endParaRPr>
          </a:p>
          <a:p>
            <a:pPr algn="ctr"/>
            <a:r>
              <a:rPr lang="es-ES" sz="2800" b="1">
                <a:latin typeface="Arial" charset="0"/>
              </a:rPr>
              <a:t>S. IV – I A. C.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 autoUpdateAnimBg="0"/>
      <p:bldP spid="28680" grpId="0" animBg="1" autoUpdateAnimBg="0"/>
      <p:bldP spid="2868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229600" cy="87471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3200" dirty="0">
                <a:solidFill>
                  <a:srgbClr val="FFFFFF"/>
                </a:solidFill>
              </a:rPr>
              <a:t>LOS </a:t>
            </a:r>
            <a:r>
              <a:rPr lang="es-ES" sz="3200" dirty="0" smtClean="0">
                <a:solidFill>
                  <a:srgbClr val="FFFFFF"/>
                </a:solidFill>
              </a:rPr>
              <a:t>ORÍGENES:CIVILIZACIÓN MINOICA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dirty="0" smtClean="0">
                <a:latin typeface="Arial" charset="0"/>
              </a:rPr>
              <a:t>EN LA EDAD DE LOS METALES SE DESARROLLÓ LA</a:t>
            </a:r>
            <a:r>
              <a:rPr lang="es-ES" sz="2000" b="1" u="sng" dirty="0" smtClean="0">
                <a:latin typeface="Arial" charset="0"/>
              </a:rPr>
              <a:t> CIVILIZACIÓN CRETENSE</a:t>
            </a:r>
          </a:p>
          <a:p>
            <a:pPr>
              <a:lnSpc>
                <a:spcPct val="90000"/>
              </a:lnSpc>
            </a:pPr>
            <a:endParaRPr lang="es-ES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latin typeface="Arial" charset="0"/>
              </a:rPr>
              <a:t>LA ISLA DE CRETA DOMINÓ EL </a:t>
            </a:r>
            <a:r>
              <a:rPr lang="es-ES" sz="2000" b="1" u="sng" dirty="0" smtClean="0">
                <a:latin typeface="Arial" charset="0"/>
              </a:rPr>
              <a:t>COMERCIO POR MAR</a:t>
            </a:r>
            <a:r>
              <a:rPr lang="es-ES" sz="20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latin typeface="Arial" charset="0"/>
              </a:rPr>
              <a:t>ENTRE EUROPA, ASIA Y EGIPTO</a:t>
            </a:r>
          </a:p>
        </p:txBody>
      </p:sp>
      <p:sp>
        <p:nvSpPr>
          <p:cNvPr id="14340" name="AutoShape 9" descr="knossos-horns"/>
          <p:cNvSpPr>
            <a:spLocks noChangeArrowheads="1"/>
          </p:cNvSpPr>
          <p:nvPr/>
        </p:nvSpPr>
        <p:spPr bwMode="auto">
          <a:xfrm>
            <a:off x="5257800" y="2438400"/>
            <a:ext cx="3581400" cy="23622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" name="AutoShape 4" descr="1"/>
          <p:cNvSpPr>
            <a:spLocks noChangeArrowheads="1"/>
          </p:cNvSpPr>
          <p:nvPr/>
        </p:nvSpPr>
        <p:spPr bwMode="auto">
          <a:xfrm>
            <a:off x="152400" y="2819400"/>
            <a:ext cx="3429000" cy="2819400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5 Rectángulo"/>
          <p:cNvSpPr/>
          <p:nvPr/>
        </p:nvSpPr>
        <p:spPr>
          <a:xfrm>
            <a:off x="5486400" y="39624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rgbClr val="FFFF00"/>
                </a:solidFill>
                <a:latin typeface="Arial" charset="0"/>
              </a:rPr>
              <a:t>LAS CAPITALES DE CRETA ERAN </a:t>
            </a:r>
            <a:r>
              <a:rPr lang="es-ES" sz="2000" b="1" u="sng" dirty="0" smtClean="0">
                <a:solidFill>
                  <a:srgbClr val="FFFF00"/>
                </a:solidFill>
                <a:latin typeface="Arial" charset="0"/>
              </a:rPr>
              <a:t>KNOSSOS</a:t>
            </a:r>
            <a:r>
              <a:rPr lang="es-ES" sz="2000" dirty="0" smtClean="0">
                <a:solidFill>
                  <a:srgbClr val="FFFF00"/>
                </a:solidFill>
                <a:latin typeface="Arial" charset="0"/>
              </a:rPr>
              <a:t> Y </a:t>
            </a:r>
            <a:r>
              <a:rPr lang="es-ES" sz="2000" b="1" u="sng" dirty="0" smtClean="0">
                <a:solidFill>
                  <a:srgbClr val="FFFF00"/>
                </a:solidFill>
                <a:latin typeface="Arial" charset="0"/>
              </a:rPr>
              <a:t>PHESTOS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38200" y="4800600"/>
            <a:ext cx="2743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 smtClean="0">
                <a:solidFill>
                  <a:srgbClr val="002060"/>
                </a:solidFill>
                <a:latin typeface="Arial" charset="0"/>
              </a:rPr>
              <a:t>TENÍAN </a:t>
            </a:r>
            <a:r>
              <a:rPr lang="es-ES" b="1" u="sng" dirty="0" smtClean="0">
                <a:solidFill>
                  <a:srgbClr val="002060"/>
                </a:solidFill>
                <a:latin typeface="Arial" charset="0"/>
              </a:rPr>
              <a:t>RICOS PALACIOS</a:t>
            </a:r>
            <a:r>
              <a:rPr lang="es-ES" dirty="0" smtClean="0">
                <a:solidFill>
                  <a:srgbClr val="002060"/>
                </a:solidFill>
                <a:latin typeface="Arial" charset="0"/>
              </a:rPr>
              <a:t> Y UN</a:t>
            </a:r>
            <a:r>
              <a:rPr lang="es-ES" b="1" u="sng" dirty="0" smtClean="0">
                <a:solidFill>
                  <a:srgbClr val="002060"/>
                </a:solidFill>
                <a:latin typeface="Arial" charset="0"/>
              </a:rPr>
              <a:t> ARTE LLENO DE COLOR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00400" y="57912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latin typeface="Arial" charset="0"/>
              </a:rPr>
              <a:t>TRAS LA </a:t>
            </a:r>
            <a:r>
              <a:rPr lang="es-ES" sz="2000" b="1" u="sng" dirty="0" smtClean="0">
                <a:latin typeface="Arial" charset="0"/>
              </a:rPr>
              <a:t>EXPLOSIÓN DE LA ISLA DE TERA</a:t>
            </a:r>
            <a:r>
              <a:rPr lang="es-ES" sz="2000" dirty="0" smtClean="0">
                <a:latin typeface="Arial" charset="0"/>
              </a:rPr>
              <a:t>, UNA </a:t>
            </a:r>
            <a:r>
              <a:rPr lang="es-ES" sz="2000" b="1" u="sng" dirty="0" smtClean="0">
                <a:latin typeface="Arial" charset="0"/>
              </a:rPr>
              <a:t>INVASIÓN AQUEA</a:t>
            </a:r>
            <a:r>
              <a:rPr lang="es-ES" sz="2000" dirty="0" smtClean="0">
                <a:latin typeface="Arial" charset="0"/>
              </a:rPr>
              <a:t> LOS DESTRUYÓ</a:t>
            </a:r>
            <a:endParaRPr lang="es-ES" sz="2000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3600">
                <a:solidFill>
                  <a:srgbClr val="FFFFFF"/>
                </a:solidFill>
              </a:rPr>
              <a:t>LOS ORÍGENES: MICENAS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2819400" cy="5791200"/>
          </a:xfrm>
        </p:spPr>
        <p:txBody>
          <a:bodyPr/>
          <a:lstStyle/>
          <a:p>
            <a:r>
              <a:rPr lang="es-ES" sz="2800" smtClean="0">
                <a:latin typeface="Arial" charset="0"/>
              </a:rPr>
              <a:t>ERAN LOS</a:t>
            </a:r>
            <a:r>
              <a:rPr lang="es-ES" sz="2800" b="1" smtClean="0">
                <a:latin typeface="Arial" charset="0"/>
              </a:rPr>
              <a:t> </a:t>
            </a:r>
            <a:r>
              <a:rPr lang="es-ES" sz="2800" b="1" u="sng" smtClean="0">
                <a:latin typeface="Arial" charset="0"/>
              </a:rPr>
              <a:t>AQUEOS</a:t>
            </a:r>
          </a:p>
          <a:p>
            <a:r>
              <a:rPr lang="es-ES" sz="2800" smtClean="0">
                <a:latin typeface="Arial" charset="0"/>
              </a:rPr>
              <a:t>ERAN UN PUEBLO </a:t>
            </a:r>
            <a:r>
              <a:rPr lang="es-ES" sz="2800" b="1" u="sng" smtClean="0">
                <a:latin typeface="Arial" charset="0"/>
              </a:rPr>
              <a:t>GUERRERO</a:t>
            </a:r>
            <a:endParaRPr lang="es-ES" sz="3600" b="1" u="sng" smtClean="0">
              <a:latin typeface="Arial" charset="0"/>
            </a:endParaRPr>
          </a:p>
          <a:p>
            <a:r>
              <a:rPr lang="es-ES" sz="2800" smtClean="0">
                <a:latin typeface="Arial" charset="0"/>
              </a:rPr>
              <a:t>TENÍAN </a:t>
            </a:r>
            <a:r>
              <a:rPr lang="es-ES" sz="2800" b="1" u="sng" smtClean="0">
                <a:latin typeface="Arial" charset="0"/>
              </a:rPr>
              <a:t>REYES</a:t>
            </a:r>
            <a:r>
              <a:rPr lang="es-ES" sz="2800" smtClean="0">
                <a:latin typeface="Arial" charset="0"/>
              </a:rPr>
              <a:t> MILITARES</a:t>
            </a:r>
          </a:p>
          <a:p>
            <a:r>
              <a:rPr lang="es-ES" sz="2800" smtClean="0">
                <a:latin typeface="Arial" charset="0"/>
              </a:rPr>
              <a:t>CIUDADES CON</a:t>
            </a:r>
            <a:r>
              <a:rPr lang="es-ES" sz="2800" b="1" smtClean="0">
                <a:latin typeface="Arial" charset="0"/>
              </a:rPr>
              <a:t> </a:t>
            </a:r>
            <a:r>
              <a:rPr lang="es-ES" sz="2800" b="1" u="sng" smtClean="0">
                <a:latin typeface="Arial" charset="0"/>
              </a:rPr>
              <a:t>MURALLAS CICLÓPEAS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276600" y="1143000"/>
            <a:ext cx="5562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latin typeface="Arial" charset="0"/>
              </a:rPr>
              <a:t>PLANO DE MICENAS</a:t>
            </a:r>
          </a:p>
        </p:txBody>
      </p:sp>
      <p:sp>
        <p:nvSpPr>
          <p:cNvPr id="16389" name="AutoShape 14" descr="3"/>
          <p:cNvSpPr>
            <a:spLocks noChangeArrowheads="1"/>
          </p:cNvSpPr>
          <p:nvPr/>
        </p:nvSpPr>
        <p:spPr bwMode="auto">
          <a:xfrm>
            <a:off x="5105400" y="1981200"/>
            <a:ext cx="3810000" cy="24384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q"/>
            </a:pPr>
            <a:endParaRPr lang="es-ES" sz="2400" b="1" u="sng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sz="2400" b="1" u="sng">
              <a:latin typeface="Arial" charset="0"/>
            </a:endParaRPr>
          </a:p>
        </p:txBody>
      </p:sp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0"/>
            <a:ext cx="22995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791200" y="4648200"/>
            <a:ext cx="3048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latin typeface="Arial" charset="0"/>
              </a:rPr>
              <a:t>LA PUERTA</a:t>
            </a:r>
          </a:p>
          <a:p>
            <a:pPr algn="ctr"/>
            <a:r>
              <a:rPr lang="es-ES" sz="2800" b="1" dirty="0">
                <a:latin typeface="Arial" charset="0"/>
              </a:rPr>
              <a:t> DE LOS LEONES</a:t>
            </a:r>
          </a:p>
          <a:p>
            <a:pPr algn="ctr"/>
            <a:r>
              <a:rPr lang="es-ES" sz="2800" b="1" dirty="0">
                <a:latin typeface="Arial" charset="0"/>
              </a:rPr>
              <a:t>EN MICENAS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uild="p"/>
      <p:bldP spid="13324" grpId="0" animBg="1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11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HOMERO ERA UN </a:t>
            </a:r>
            <a:r>
              <a:rPr lang="es-ES" sz="2400" b="1" u="sng" smtClean="0">
                <a:latin typeface="Arial" charset="0"/>
              </a:rPr>
              <a:t>POETA LEGENDARIO GRIEGO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GRACIAS A ÉL SE FORMÓ EL </a:t>
            </a:r>
            <a:r>
              <a:rPr lang="es-ES" sz="2400" b="1" u="sng" smtClean="0">
                <a:latin typeface="Arial" charset="0"/>
              </a:rPr>
              <a:t>IDIOMA GRIEGO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SUS OBRAS, </a:t>
            </a:r>
            <a:r>
              <a:rPr lang="es-ES" sz="2400" b="1" u="sng" smtClean="0">
                <a:latin typeface="Arial" charset="0"/>
              </a:rPr>
              <a:t>LA ILIADA Y LA ODISEA</a:t>
            </a:r>
            <a:r>
              <a:rPr lang="es-ES" sz="2400" smtClean="0">
                <a:latin typeface="Arial" charset="0"/>
              </a:rPr>
              <a:t>, ERAN LA BASE DE LA CULTURA GRIEGA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LA HISTORIA DEL </a:t>
            </a:r>
            <a:r>
              <a:rPr lang="es-ES" sz="2400" b="1" u="sng" smtClean="0">
                <a:latin typeface="Arial" charset="0"/>
              </a:rPr>
              <a:t>CABALLO DE TROYA</a:t>
            </a:r>
            <a:r>
              <a:rPr lang="es-ES" sz="2400" smtClean="0">
                <a:latin typeface="Arial" charset="0"/>
              </a:rPr>
              <a:t> ES UNA DE LAS MÁS CONOCIDAS DE NUESTRA CIVILIZACIÓN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457200" y="152400"/>
            <a:ext cx="8305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400" b="1">
                <a:latin typeface="Arial" charset="0"/>
              </a:rPr>
              <a:t>HOMERO Y LA ILIADA</a:t>
            </a:r>
          </a:p>
        </p:txBody>
      </p:sp>
      <p:sp>
        <p:nvSpPr>
          <p:cNvPr id="19460" name="AutoShape 6" descr="1"/>
          <p:cNvSpPr>
            <a:spLocks noChangeArrowheads="1"/>
          </p:cNvSpPr>
          <p:nvPr/>
        </p:nvSpPr>
        <p:spPr bwMode="auto">
          <a:xfrm>
            <a:off x="4343400" y="2209800"/>
            <a:ext cx="3962400" cy="3505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2. LA ÉPOCA ARCAICA:</a:t>
            </a:r>
          </a:p>
          <a:p>
            <a:pPr algn="ctr"/>
            <a:r>
              <a:rPr lang="es-ES" sz="3200" b="1">
                <a:latin typeface="Arial" charset="0"/>
              </a:rPr>
              <a:t> LAS POLIS Y SU EXPANSIÓN</a:t>
            </a:r>
          </a:p>
        </p:txBody>
      </p:sp>
      <p:sp>
        <p:nvSpPr>
          <p:cNvPr id="20483" name="AutoShape 9" descr="2"/>
          <p:cNvSpPr>
            <a:spLocks noChangeArrowheads="1"/>
          </p:cNvSpPr>
          <p:nvPr/>
        </p:nvSpPr>
        <p:spPr bwMode="auto">
          <a:xfrm>
            <a:off x="4038600" y="1828800"/>
            <a:ext cx="4267200" cy="44958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s-ES" sz="3200" b="1" u="sng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s-ES" sz="3200" b="1" u="sng">
              <a:latin typeface="Arial" charset="0"/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smtClean="0">
                <a:latin typeface="Arial" charset="0"/>
              </a:rPr>
              <a:t>LAS POLIS ERAN </a:t>
            </a:r>
            <a:r>
              <a:rPr lang="es-ES" sz="2800" b="1" u="sng" smtClean="0">
                <a:latin typeface="Arial" charset="0"/>
              </a:rPr>
              <a:t>CIUDADES – ESTADO</a:t>
            </a:r>
            <a:r>
              <a:rPr lang="es-ES" sz="2800" smtClean="0">
                <a:latin typeface="Arial" charset="0"/>
              </a:rPr>
              <a:t> CON GOBIERNO,  LEYES Y UN EJÉRCITO PROPIOS</a:t>
            </a:r>
          </a:p>
          <a:p>
            <a:pPr>
              <a:lnSpc>
                <a:spcPct val="90000"/>
              </a:lnSpc>
            </a:pPr>
            <a:r>
              <a:rPr lang="es-ES" sz="2800" smtClean="0">
                <a:latin typeface="Arial" charset="0"/>
              </a:rPr>
              <a:t>AL PRINCIPIO FUERON GOBERNADOS POR </a:t>
            </a:r>
            <a:r>
              <a:rPr lang="es-ES" sz="2800" b="1" u="sng" smtClean="0">
                <a:latin typeface="Arial" charset="0"/>
              </a:rPr>
              <a:t>LOS MÁS RICOS</a:t>
            </a:r>
            <a:r>
              <a:rPr lang="es-ES" sz="2800" smtClean="0">
                <a:latin typeface="Arial" charset="0"/>
              </a:rPr>
              <a:t> (“ARISTOI”)</a:t>
            </a:r>
          </a:p>
          <a:p>
            <a:pPr>
              <a:lnSpc>
                <a:spcPct val="90000"/>
              </a:lnSpc>
            </a:pPr>
            <a:endParaRPr lang="es-ES" sz="2800" smtClean="0"/>
          </a:p>
          <a:p>
            <a:pPr>
              <a:lnSpc>
                <a:spcPct val="90000"/>
              </a:lnSpc>
            </a:pPr>
            <a:endParaRPr lang="es-ES" b="1" u="sng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</a:ln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effectLst/>
                <a:latin typeface="Arial" charset="0"/>
              </a:rPr>
              <a:t>LA COLONIZACIÓN GRIEGA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4876800" cy="5105400"/>
          </a:xfrm>
        </p:spPr>
        <p:txBody>
          <a:bodyPr/>
          <a:lstStyle/>
          <a:p>
            <a:r>
              <a:rPr lang="es-ES" sz="2800" smtClean="0">
                <a:latin typeface="Arial" charset="0"/>
              </a:rPr>
              <a:t>ENTRE LOS S. VIII Y VI A. C. SE PRODUJO UNA </a:t>
            </a:r>
            <a:r>
              <a:rPr lang="es-ES" sz="2800" b="1" u="sng" smtClean="0">
                <a:latin typeface="Arial" charset="0"/>
              </a:rPr>
              <a:t>GRAVE CRISIS ECONÓMICA</a:t>
            </a:r>
          </a:p>
          <a:p>
            <a:r>
              <a:rPr lang="es-ES" sz="2800" smtClean="0">
                <a:latin typeface="Arial" charset="0"/>
              </a:rPr>
              <a:t>HABÍA </a:t>
            </a:r>
            <a:r>
              <a:rPr lang="es-ES" sz="2800" b="1" u="sng" smtClean="0">
                <a:latin typeface="Arial" charset="0"/>
              </a:rPr>
              <a:t>POCOS ALIMENTOS</a:t>
            </a:r>
            <a:r>
              <a:rPr lang="es-ES" sz="2800" smtClean="0">
                <a:latin typeface="Arial" charset="0"/>
              </a:rPr>
              <a:t> Y POCAS TIERRAS </a:t>
            </a:r>
          </a:p>
          <a:p>
            <a:r>
              <a:rPr lang="es-ES" sz="2800" smtClean="0">
                <a:latin typeface="Arial" charset="0"/>
              </a:rPr>
              <a:t>MUCHOS GRIEGOS </a:t>
            </a:r>
            <a:r>
              <a:rPr lang="es-ES" sz="2800" b="1" u="sng" smtClean="0">
                <a:latin typeface="Arial" charset="0"/>
              </a:rPr>
              <a:t>EMIGRARON</a:t>
            </a:r>
            <a:r>
              <a:rPr lang="es-ES" sz="2800" smtClean="0">
                <a:latin typeface="Arial" charset="0"/>
              </a:rPr>
              <a:t> A OTRAS TIERRAS POR TODO EL MEDITERRÁNEO</a:t>
            </a:r>
          </a:p>
        </p:txBody>
      </p:sp>
      <p:sp>
        <p:nvSpPr>
          <p:cNvPr id="31748" name="AutoShape 7" descr="1"/>
          <p:cNvSpPr>
            <a:spLocks noChangeArrowheads="1"/>
          </p:cNvSpPr>
          <p:nvPr/>
        </p:nvSpPr>
        <p:spPr bwMode="auto">
          <a:xfrm>
            <a:off x="4648200" y="2286000"/>
            <a:ext cx="3810000" cy="32004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1749" name="AutoShape 8"/>
          <p:cNvSpPr>
            <a:spLocks noChangeArrowheads="1"/>
          </p:cNvSpPr>
          <p:nvPr/>
        </p:nvSpPr>
        <p:spPr bwMode="auto">
          <a:xfrm>
            <a:off x="4724400" y="6172200"/>
            <a:ext cx="42672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2000" b="1">
                <a:latin typeface="Arial" charset="0"/>
              </a:rPr>
              <a:t>TEMPLO EN LA MAGNA GRECIA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9"/>
          <p:cNvSpPr>
            <a:spLocks noChangeArrowheads="1"/>
          </p:cNvSpPr>
          <p:nvPr/>
        </p:nvSpPr>
        <p:spPr bwMode="auto">
          <a:xfrm>
            <a:off x="304800" y="152400"/>
            <a:ext cx="86106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COLONIZACIÓN GRIEGA</a:t>
            </a:r>
          </a:p>
        </p:txBody>
      </p:sp>
      <p:pic>
        <p:nvPicPr>
          <p:cNvPr id="32771" name="Picture 14" descr="escanear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788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7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COLONIZACIÓN GRIEGA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343400" cy="55626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u="sng">
                <a:latin typeface="Arial" charset="0"/>
              </a:rPr>
              <a:t>HUBO 2 OLEADAS MIGRATORIAS: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u="sng">
                <a:latin typeface="Arial" charset="0"/>
              </a:rPr>
              <a:t>HACIA EL OESTE</a:t>
            </a:r>
            <a:r>
              <a:rPr lang="es-ES" sz="2400">
                <a:latin typeface="Arial" charset="0"/>
              </a:rPr>
              <a:t>: SUR DE ITALIA, SICILIA, FRANCIA, NE DE ESPAÑA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u="sng">
                <a:latin typeface="Arial" charset="0"/>
              </a:rPr>
              <a:t>HACIA EL ESTE</a:t>
            </a:r>
            <a:r>
              <a:rPr lang="es-ES" sz="2400">
                <a:latin typeface="Arial" charset="0"/>
              </a:rPr>
              <a:t>: MAR NEGRO Y JONIA (ASIA MENOR)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>
                <a:latin typeface="Arial" charset="0"/>
              </a:rPr>
              <a:t>LAS COLONIAS MÁS FAMOSAS FUERON: </a:t>
            </a:r>
            <a:r>
              <a:rPr lang="es-ES" sz="2400" b="1" u="sng">
                <a:latin typeface="Arial" charset="0"/>
              </a:rPr>
              <a:t>SIRACUSA, NÁPOLES, MASSALIA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>
                <a:latin typeface="Arial" charset="0"/>
              </a:rPr>
              <a:t>SIEMPRE SE ASENTABAN </a:t>
            </a:r>
            <a:r>
              <a:rPr lang="es-ES" sz="2400" b="1" u="sng">
                <a:latin typeface="Arial" charset="0"/>
              </a:rPr>
              <a:t>CERCA DE LA COSTA EN ZONAS FÉRTILES</a:t>
            </a:r>
          </a:p>
        </p:txBody>
      </p:sp>
      <p:sp>
        <p:nvSpPr>
          <p:cNvPr id="33796" name="AutoShape 9" descr="1"/>
          <p:cNvSpPr>
            <a:spLocks noChangeArrowheads="1"/>
          </p:cNvSpPr>
          <p:nvPr/>
        </p:nvSpPr>
        <p:spPr bwMode="auto">
          <a:xfrm>
            <a:off x="4343400" y="1524000"/>
            <a:ext cx="4572000" cy="38862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3797" name="AutoShape 10"/>
          <p:cNvSpPr>
            <a:spLocks noChangeArrowheads="1"/>
          </p:cNvSpPr>
          <p:nvPr/>
        </p:nvSpPr>
        <p:spPr bwMode="auto">
          <a:xfrm>
            <a:off x="4572000" y="5867400"/>
            <a:ext cx="42672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2000" b="1">
                <a:latin typeface="Arial" charset="0"/>
              </a:rPr>
              <a:t>TEATRO DE SIRACUSA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394</Words>
  <Application>Microsoft Office PowerPoint</Application>
  <PresentationFormat>Presentación en pantalla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Brío</vt:lpstr>
      <vt:lpstr>Diapositiva 1</vt:lpstr>
      <vt:lpstr>ETAPAS DE LA ANTIGUA GRECIA</vt:lpstr>
      <vt:lpstr>LOS ORÍGENES:CIVILIZACIÓN MINOICA</vt:lpstr>
      <vt:lpstr>LOS ORÍGENES: MICENAS</vt:lpstr>
      <vt:lpstr>Diapositiva 5</vt:lpstr>
      <vt:lpstr>Diapositiva 6</vt:lpstr>
      <vt:lpstr>LA COLONIZACIÓN GRIEGA</vt:lpstr>
      <vt:lpstr>Diapositiva 8</vt:lpstr>
      <vt:lpstr>Diapositiva 9</vt:lpstr>
      <vt:lpstr>2. LA ÉPOCA CLÁSICA: S. V   EL ESPLENDOR DE LA PÓLIS DOMINIO DE ATENAS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88</cp:revision>
  <cp:lastPrinted>1601-01-01T00:00:00Z</cp:lastPrinted>
  <dcterms:created xsi:type="dcterms:W3CDTF">1601-01-01T00:00:00Z</dcterms:created>
  <dcterms:modified xsi:type="dcterms:W3CDTF">2011-12-15T19:53:34Z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